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71" r:id="rId3"/>
    <p:sldId id="258" r:id="rId4"/>
    <p:sldId id="259" r:id="rId5"/>
    <p:sldId id="286" r:id="rId6"/>
    <p:sldId id="260" r:id="rId7"/>
    <p:sldId id="262" r:id="rId8"/>
    <p:sldId id="273" r:id="rId9"/>
    <p:sldId id="263" r:id="rId10"/>
    <p:sldId id="272" r:id="rId11"/>
    <p:sldId id="264" r:id="rId12"/>
    <p:sldId id="275" r:id="rId13"/>
    <p:sldId id="277" r:id="rId14"/>
    <p:sldId id="267" r:id="rId15"/>
    <p:sldId id="269" r:id="rId16"/>
    <p:sldId id="284" r:id="rId17"/>
    <p:sldId id="283" r:id="rId18"/>
    <p:sldId id="274" r:id="rId19"/>
    <p:sldId id="276" r:id="rId20"/>
    <p:sldId id="268" r:id="rId21"/>
    <p:sldId id="285" r:id="rId22"/>
    <p:sldId id="278" r:id="rId23"/>
    <p:sldId id="287" r:id="rId24"/>
    <p:sldId id="280" r:id="rId25"/>
    <p:sldId id="266" r:id="rId26"/>
    <p:sldId id="279" r:id="rId27"/>
    <p:sldId id="281" r:id="rId28"/>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23" autoAdjust="0"/>
  </p:normalViewPr>
  <p:slideViewPr>
    <p:cSldViewPr snapToGrid="0" snapToObjects="1">
      <p:cViewPr>
        <p:scale>
          <a:sx n="41" d="100"/>
          <a:sy n="41" d="100"/>
        </p:scale>
        <p:origin x="-115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D3567-E63D-4CC4-B389-D1CB7338BEA9}" type="datetimeFigureOut">
              <a:rPr lang="fr-CH" smtClean="0"/>
              <a:t>05.09.2018</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93C8A-FA12-4E9A-95EB-43E33DD9BC1A}" type="slidenum">
              <a:rPr lang="fr-CH" smtClean="0"/>
              <a:t>‹N°›</a:t>
            </a:fld>
            <a:endParaRPr lang="fr-CH"/>
          </a:p>
        </p:txBody>
      </p:sp>
    </p:spTree>
    <p:extLst>
      <p:ext uri="{BB962C8B-B14F-4D97-AF65-F5344CB8AC3E}">
        <p14:creationId xmlns:p14="http://schemas.microsoft.com/office/powerpoint/2010/main" val="172333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Palé de gueules</a:t>
            </a:r>
            <a:r>
              <a:rPr lang="fr-CH" baseline="0" dirty="0" smtClean="0"/>
              <a:t> et d’or de six pièces, à la fasce d’argent chargée de trois roses de gueules.</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1</a:t>
            </a:fld>
            <a:endParaRPr lang="fr-CH"/>
          </a:p>
        </p:txBody>
      </p:sp>
    </p:spTree>
    <p:extLst>
      <p:ext uri="{BB962C8B-B14F-4D97-AF65-F5344CB8AC3E}">
        <p14:creationId xmlns:p14="http://schemas.microsoft.com/office/powerpoint/2010/main" val="153725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Chaire</a:t>
            </a:r>
            <a:r>
              <a:rPr lang="fr-CH" baseline="0" dirty="0" smtClean="0"/>
              <a:t> de Joseph </a:t>
            </a:r>
            <a:r>
              <a:rPr lang="fr-CH" baseline="0" dirty="0" err="1" smtClean="0"/>
              <a:t>Netzer</a:t>
            </a:r>
            <a:r>
              <a:rPr lang="fr-CH" baseline="0" dirty="0" smtClean="0"/>
              <a:t>, originaire de St-Gall, qui paie de cette manière son entrée dans la bourgeoisie </a:t>
            </a:r>
            <a:r>
              <a:rPr lang="fr-CH" baseline="0" dirty="0" err="1" smtClean="0"/>
              <a:t>Staviacoise</a:t>
            </a:r>
            <a:r>
              <a:rPr lang="fr-CH" baseline="0" dirty="0" smtClean="0"/>
              <a:t>, sur un projet conçu par le sculpteur Pierre-Joseph </a:t>
            </a:r>
            <a:r>
              <a:rPr lang="fr-CH" baseline="0" dirty="0" err="1" smtClean="0"/>
              <a:t>Dodane</a:t>
            </a:r>
            <a:r>
              <a:rPr lang="fr-CH" baseline="0" dirty="0" smtClean="0"/>
              <a:t>. </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21</a:t>
            </a:fld>
            <a:endParaRPr lang="fr-CH"/>
          </a:p>
        </p:txBody>
      </p:sp>
    </p:spTree>
    <p:extLst>
      <p:ext uri="{BB962C8B-B14F-4D97-AF65-F5344CB8AC3E}">
        <p14:creationId xmlns:p14="http://schemas.microsoft.com/office/powerpoint/2010/main" val="237399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Les couleurs de la ville</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27</a:t>
            </a:fld>
            <a:endParaRPr lang="fr-CH"/>
          </a:p>
        </p:txBody>
      </p:sp>
    </p:spTree>
    <p:extLst>
      <p:ext uri="{BB962C8B-B14F-4D97-AF65-F5344CB8AC3E}">
        <p14:creationId xmlns:p14="http://schemas.microsoft.com/office/powerpoint/2010/main" val="251461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On ne sait pour quelle raison les Estavayer ont adopté la rose. C’est un motif</a:t>
            </a:r>
            <a:r>
              <a:rPr lang="fr-CH" baseline="0" dirty="0" smtClean="0"/>
              <a:t>, un «meuble» comme disent les </a:t>
            </a:r>
            <a:r>
              <a:rPr lang="fr-CH" baseline="0" dirty="0" err="1" smtClean="0"/>
              <a:t>héralistes</a:t>
            </a:r>
            <a:r>
              <a:rPr lang="fr-CH" baseline="0" dirty="0" smtClean="0"/>
              <a:t>, très fréquent, vertus diverses positives, </a:t>
            </a:r>
            <a:r>
              <a:rPr lang="fr-CH" baseline="0" dirty="0" err="1" smtClean="0"/>
              <a:t>armour</a:t>
            </a:r>
            <a:r>
              <a:rPr lang="fr-CH" baseline="0" dirty="0" smtClean="0"/>
              <a:t> courtois, etc… </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3</a:t>
            </a:fld>
            <a:endParaRPr lang="fr-CH"/>
          </a:p>
        </p:txBody>
      </p:sp>
    </p:spTree>
    <p:extLst>
      <p:ext uri="{BB962C8B-B14F-4D97-AF65-F5344CB8AC3E}">
        <p14:creationId xmlns:p14="http://schemas.microsoft.com/office/powerpoint/2010/main" val="309739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Les coseigneurs se partageaient</a:t>
            </a:r>
            <a:r>
              <a:rPr lang="fr-CH" baseline="0" dirty="0" smtClean="0"/>
              <a:t> le territoire d’Estavayer, les Estavayer-Chenaux étaient seigneurs de </a:t>
            </a:r>
            <a:r>
              <a:rPr lang="fr-CH" baseline="0" dirty="0" err="1" smtClean="0"/>
              <a:t>Nuvilly</a:t>
            </a:r>
            <a:r>
              <a:rPr lang="fr-CH" baseline="0" dirty="0" smtClean="0"/>
              <a:t>. Cette pourquoi la commune adopte ces armes en 1941, certainement sous l’experte suggestion de Hubert de Vevey.</a:t>
            </a:r>
          </a:p>
          <a:p>
            <a:endParaRPr lang="fr-CH" baseline="0" dirty="0" smtClean="0"/>
          </a:p>
          <a:p>
            <a:r>
              <a:rPr lang="fr-CH" sz="1200" kern="1200" dirty="0" smtClean="0">
                <a:solidFill>
                  <a:schemeClr val="tx1"/>
                </a:solidFill>
                <a:effectLst/>
                <a:latin typeface="+mn-lt"/>
                <a:ea typeface="+mn-ea"/>
                <a:cs typeface="+mn-cs"/>
              </a:rPr>
              <a:t>Il n’y a bien sûr aucun rapport entre la guerre des 2 roses, postérieure à 1450,  et les Estavayer qui n’ont pas fait souche en Angleterre, à la différence des Grandson. Ce conflit pour la couronne royale  intervient entre deux prétendants à la couronne royale, l’un est duc d’York, l’autre duc de Lancastre. Le premier arbore une rose rouge à ses armoiries, l’autre une rose blanche. </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4</a:t>
            </a:fld>
            <a:endParaRPr lang="fr-CH"/>
          </a:p>
        </p:txBody>
      </p:sp>
    </p:spTree>
    <p:extLst>
      <p:ext uri="{BB962C8B-B14F-4D97-AF65-F5344CB8AC3E}">
        <p14:creationId xmlns:p14="http://schemas.microsoft.com/office/powerpoint/2010/main" val="346919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a:t>
            </a:r>
            <a:r>
              <a:rPr lang="fr-CH" baseline="0" dirty="0" smtClean="0"/>
              <a:t> ville n’a pas de sceau spécifique. Les actes officiels où l’entité communale est impliquée montrent les sceaux de la paroisse représenté par son curé, les actes sont passés essentiellement à la curie de l’évêque de </a:t>
            </a:r>
            <a:r>
              <a:rPr lang="fr-CH" baseline="0" dirty="0" err="1" smtClean="0"/>
              <a:t>lausanne</a:t>
            </a:r>
            <a:r>
              <a:rPr lang="fr-CH" baseline="0" dirty="0" smtClean="0"/>
              <a:t> mais surtout à celle du doyen d’</a:t>
            </a:r>
            <a:r>
              <a:rPr lang="fr-CH" baseline="0" dirty="0" err="1" smtClean="0"/>
              <a:t>Avenches</a:t>
            </a:r>
            <a:endParaRPr lang="fr-CH" baseline="0" dirty="0" smtClean="0"/>
          </a:p>
          <a:p>
            <a:r>
              <a:rPr lang="fr-CH" baseline="0" dirty="0" smtClean="0"/>
              <a:t>Le curé de Font, est alors Hermann de </a:t>
            </a:r>
            <a:r>
              <a:rPr lang="fr-CH" baseline="0" dirty="0" err="1" smtClean="0"/>
              <a:t>Vuillens</a:t>
            </a:r>
            <a:r>
              <a:rPr lang="fr-CH" baseline="0" dirty="0" smtClean="0"/>
              <a:t>, représentation non pas de molettes car on pense à La Molière, mais de quintefeuilles. </a:t>
            </a:r>
          </a:p>
          <a:p>
            <a:r>
              <a:rPr lang="fr-CH" baseline="0" dirty="0" smtClean="0"/>
              <a:t>En 1340, et 1437 encore, la ville, dans deux transactions avec des particuliers, signale qu’elle n’a pas de sceau et demande que cela soit celui d’un de ses coseigneurs qui la représente et authentifie l’acte. </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9</a:t>
            </a:fld>
            <a:endParaRPr lang="fr-CH"/>
          </a:p>
        </p:txBody>
      </p:sp>
    </p:spTree>
    <p:extLst>
      <p:ext uri="{BB962C8B-B14F-4D97-AF65-F5344CB8AC3E}">
        <p14:creationId xmlns:p14="http://schemas.microsoft.com/office/powerpoint/2010/main" val="70470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Chapelle</a:t>
            </a:r>
            <a:r>
              <a:rPr lang="fr-CH" baseline="0" dirty="0" smtClean="0"/>
              <a:t> nord de l’église </a:t>
            </a:r>
            <a:r>
              <a:rPr lang="fr-CH" baseline="0" dirty="0" err="1" smtClean="0"/>
              <a:t>saint-Laurent</a:t>
            </a:r>
            <a:r>
              <a:rPr lang="fr-CH" baseline="0" dirty="0" smtClean="0"/>
              <a:t>, il s’agit de la chapelle funéraire de la branche aînée. Les murs les plus anciens remontent à 1390, première étape de la reconstruction de l’église. Les voûtes sont beaucoup plus tardives, du début du XVIe siècle.</a:t>
            </a:r>
          </a:p>
          <a:p>
            <a:endParaRPr lang="fr-CH" baseline="0" dirty="0" smtClean="0"/>
          </a:p>
          <a:p>
            <a:r>
              <a:rPr lang="fr-CH" baseline="0" dirty="0" smtClean="0"/>
              <a:t>Représentation des 10 000 martyres, commande passée par Catherine de </a:t>
            </a:r>
            <a:r>
              <a:rPr lang="fr-CH" baseline="0" dirty="0" err="1" smtClean="0"/>
              <a:t>Glâne</a:t>
            </a:r>
            <a:r>
              <a:rPr lang="fr-CH" baseline="0" dirty="0" smtClean="0"/>
              <a:t> peu après les guerres de Bourgogne évoquant notamment la mort de son mari Claude d’Estavayer, qui avait défendu la ville contre les armées confédérées et notamment contre les fribourgeois. Le cycle est repeint dans les années 1525 à l’initiative de son fils Philippe qui lui, se rapproche de Fribourg, en devenant notamment son combourgeois. Cela explique la présence de Saint-Nicolas et aussi de Ste Catherine, les patrons de Fribourg.  </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11</a:t>
            </a:fld>
            <a:endParaRPr lang="fr-CH"/>
          </a:p>
        </p:txBody>
      </p:sp>
    </p:spTree>
    <p:extLst>
      <p:ext uri="{BB962C8B-B14F-4D97-AF65-F5344CB8AC3E}">
        <p14:creationId xmlns:p14="http://schemas.microsoft.com/office/powerpoint/2010/main" val="314242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14</a:t>
            </a:fld>
            <a:endParaRPr lang="fr-CH"/>
          </a:p>
        </p:txBody>
      </p:sp>
    </p:spTree>
    <p:extLst>
      <p:ext uri="{BB962C8B-B14F-4D97-AF65-F5344CB8AC3E}">
        <p14:creationId xmlns:p14="http://schemas.microsoft.com/office/powerpoint/2010/main" val="385533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Peintures</a:t>
            </a:r>
            <a:r>
              <a:rPr lang="fr-CH" baseline="0" dirty="0" smtClean="0"/>
              <a:t> de Pierre </a:t>
            </a:r>
            <a:r>
              <a:rPr lang="fr-CH" baseline="0" dirty="0" err="1" smtClean="0"/>
              <a:t>Crolot</a:t>
            </a:r>
            <a:r>
              <a:rPr lang="fr-CH" baseline="0" dirty="0" smtClean="0"/>
              <a:t>, martyre de St Laurent au milieu flanqués de St Laurent et St Roch, représentation de la Trinité au-dessus et encore au-dessus : la Rose d’Estavayer ! Indiquer que la réalisation a été possible avec la vente de la forêt communale de la </a:t>
            </a:r>
            <a:r>
              <a:rPr lang="fr-CH" baseline="0" dirty="0" err="1" smtClean="0"/>
              <a:t>Tempesterie</a:t>
            </a:r>
            <a:r>
              <a:rPr lang="fr-CH" baseline="0" dirty="0" smtClean="0"/>
              <a:t>, situé au pied du </a:t>
            </a:r>
            <a:r>
              <a:rPr lang="fr-CH" baseline="0" dirty="0" err="1" smtClean="0"/>
              <a:t>Chasseron</a:t>
            </a:r>
            <a:r>
              <a:rPr lang="fr-CH" baseline="0" dirty="0" smtClean="0"/>
              <a:t> sur la commune de Bullet. </a:t>
            </a:r>
          </a:p>
          <a:p>
            <a:r>
              <a:rPr lang="fr-CH" baseline="0" dirty="0" smtClean="0"/>
              <a:t>Côté Italien peut-être issu des indications données par l’avoyer du moment Pierre </a:t>
            </a:r>
            <a:r>
              <a:rPr lang="fr-CH" baseline="0" dirty="0" err="1" smtClean="0"/>
              <a:t>Krummenstol</a:t>
            </a:r>
            <a:r>
              <a:rPr lang="fr-CH" baseline="0" dirty="0" smtClean="0"/>
              <a:t>, qui a beaucoup séjourné en Italie. </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16</a:t>
            </a:fld>
            <a:endParaRPr lang="fr-CH"/>
          </a:p>
        </p:txBody>
      </p:sp>
    </p:spTree>
    <p:extLst>
      <p:ext uri="{BB962C8B-B14F-4D97-AF65-F5344CB8AC3E}">
        <p14:creationId xmlns:p14="http://schemas.microsoft.com/office/powerpoint/2010/main" val="66583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Les bancs du conseil réalisée par une artisan local,</a:t>
            </a:r>
            <a:r>
              <a:rPr lang="fr-CH" baseline="0" dirty="0" smtClean="0"/>
              <a:t> Jean-Pierre Broye, restauré par l’atelier de Gaston </a:t>
            </a:r>
            <a:r>
              <a:rPr lang="fr-CH" baseline="0" dirty="0" err="1" smtClean="0"/>
              <a:t>Demierre</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17</a:t>
            </a:fld>
            <a:endParaRPr lang="fr-CH"/>
          </a:p>
        </p:txBody>
      </p:sp>
    </p:spTree>
    <p:extLst>
      <p:ext uri="{BB962C8B-B14F-4D97-AF65-F5344CB8AC3E}">
        <p14:creationId xmlns:p14="http://schemas.microsoft.com/office/powerpoint/2010/main" val="272662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 ville fait réaliser son premier sceau en 1528 et achète l’argent nécessaire à cette confection</a:t>
            </a:r>
          </a:p>
          <a:p>
            <a:r>
              <a:rPr lang="fr-CH" dirty="0" smtClean="0"/>
              <a:t>Le sceau du XVIIe siècle selon Hubert</a:t>
            </a:r>
            <a:r>
              <a:rPr lang="fr-CH" baseline="0" dirty="0" smtClean="0"/>
              <a:t> de Vevey, il n’y a pas mention de la confection d’un sceau, on sait seulement qu’en 1635, le lieutenant de la ville égare le sceau, la ville le charge d’en faire un nouveau s’agirait-il de celui-ci ?</a:t>
            </a:r>
            <a:endParaRPr lang="fr-CH" dirty="0"/>
          </a:p>
        </p:txBody>
      </p:sp>
      <p:sp>
        <p:nvSpPr>
          <p:cNvPr id="4" name="Espace réservé du numéro de diapositive 3"/>
          <p:cNvSpPr>
            <a:spLocks noGrp="1"/>
          </p:cNvSpPr>
          <p:nvPr>
            <p:ph type="sldNum" sz="quarter" idx="10"/>
          </p:nvPr>
        </p:nvSpPr>
        <p:spPr/>
        <p:txBody>
          <a:bodyPr/>
          <a:lstStyle/>
          <a:p>
            <a:fld id="{BD693C8A-FA12-4E9A-95EB-43E33DD9BC1A}" type="slidenum">
              <a:rPr lang="fr-CH" smtClean="0"/>
              <a:t>19</a:t>
            </a:fld>
            <a:endParaRPr lang="fr-CH"/>
          </a:p>
        </p:txBody>
      </p:sp>
    </p:spTree>
    <p:extLst>
      <p:ext uri="{BB962C8B-B14F-4D97-AF65-F5344CB8AC3E}">
        <p14:creationId xmlns:p14="http://schemas.microsoft.com/office/powerpoint/2010/main" val="30031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5B26D7C-05B2-4E53-BF2D-089D3A53B236}" type="datetimeFigureOut">
              <a:rPr lang="fr-FR"/>
              <a:pPr>
                <a:defRPr/>
              </a:pPr>
              <a:t>05/09/2018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CF6D8E-8EDD-4A66-A352-BF505B1DE1E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2DE9C28-D786-4847-85C2-A58FA46E54A4}" type="datetimeFigureOut">
              <a:rPr lang="fr-FR"/>
              <a:pPr>
                <a:defRPr/>
              </a:pPr>
              <a:t>05/09/2018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940B3EF-1A62-4FBD-A37F-80F6B49FC45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CD9800-66C3-4840-B5A1-BCC0FFF79E74}" type="datetimeFigureOut">
              <a:rPr lang="fr-FR"/>
              <a:pPr>
                <a:defRPr/>
              </a:pPr>
              <a:t>05/09/2018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D313A6B-BFD8-4FE7-A4EE-FB768B7277D1}"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fr-CH"/>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4BD5D24F-8DC2-48B5-9E13-4A7E185B5698}" type="datetimeFigureOut">
              <a:rPr lang="fr-FR"/>
              <a:pPr>
                <a:defRPr/>
              </a:pPr>
              <a:t>05/09/2018</a:t>
            </a:fld>
            <a:endParaRPr lang="fr-F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fr-F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9949122F-3CA5-4F19-BFA2-68C5B22A3F2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345031B-A98F-4656-BF16-A74BD7395B52}" type="datetimeFigureOut">
              <a:rPr lang="fr-FR"/>
              <a:pPr>
                <a:defRPr/>
              </a:pPr>
              <a:t>05/09/2018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A99E93E-A515-4EBA-BB75-495E06F4628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0520856-F91E-445B-AEEE-1AB3D21F41F4}" type="datetimeFigureOut">
              <a:rPr lang="fr-FR"/>
              <a:pPr>
                <a:defRPr/>
              </a:pPr>
              <a:t>05/09/2018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3603F2D-FDAC-4552-AFD2-08DEC2CA4D2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F9C1E59-7B8A-48D3-B6BF-EC27DC96F0CC}" type="datetimeFigureOut">
              <a:rPr lang="fr-FR"/>
              <a:pPr>
                <a:defRPr/>
              </a:pPr>
              <a:t>05/09/2018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2D6522A-CF86-4A4F-B4BB-45F513C58AB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8C7FEB7-7562-4D54-ACB1-2901918DF3E4}" type="datetimeFigureOut">
              <a:rPr lang="fr-FR"/>
              <a:pPr>
                <a:defRPr/>
              </a:pPr>
              <a:t>05/09/2018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211CC44-816D-4FFA-9317-01D10DB6E69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B4DE17B-A7CF-4C09-A829-5C4153054ABF}" type="datetimeFigureOut">
              <a:rPr lang="fr-FR"/>
              <a:pPr>
                <a:defRPr/>
              </a:pPr>
              <a:t>05/09/2018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19DB966-D26B-49E5-94CF-FAB894C0C6B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CAC6E72-B909-4F3F-8607-5D0C8802BC16}" type="datetimeFigureOut">
              <a:rPr lang="fr-FR"/>
              <a:pPr>
                <a:defRPr/>
              </a:pPr>
              <a:t>05/09/2018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A05753E-F823-44C8-B69C-E19A060E927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5D9CFCB-7BE0-41F4-8366-A0CFC8EAB2BE}" type="datetimeFigureOut">
              <a:rPr lang="fr-FR"/>
              <a:pPr>
                <a:defRPr/>
              </a:pPr>
              <a:t>05/09/2018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B2D1A01-F143-453E-9B9E-6DDB7F1783A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DD0CF4D-5151-4E28-B664-A2AE5B30B069}" type="datetimeFigureOut">
              <a:rPr lang="fr-FR"/>
              <a:pPr>
                <a:defRPr/>
              </a:pPr>
              <a:t>05/09/2018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EEE3D73-13CC-46EA-B649-975702FE079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H"/>
              <a:t>Cliquez et modifiez le titre</a:t>
            </a:r>
            <a:endParaRPr lang="fr-F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0FB86033-82B9-4F0C-8871-535C6AD55800}" type="datetimeFigureOut">
              <a:rPr lang="fr-FR"/>
              <a:pPr>
                <a:defRPr/>
              </a:pPr>
              <a:t>05/09/2018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BD60D68E-AD43-435F-9977-326396034B2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jpeg"/><Relationship Id="rId5" Type="http://schemas.microsoft.com/office/2007/relationships/hdphoto" Target="../media/hdphoto3.wdp"/><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r>
              <a:rPr lang="fr-FR" smtClean="0"/>
              <a:t>La Rose d’Estavayer-le-Lac</a:t>
            </a:r>
          </a:p>
        </p:txBody>
      </p:sp>
      <p:pic>
        <p:nvPicPr>
          <p:cNvPr id="14338" name="Espace réservé du contenu 4" descr="Estavayer_brAinée_armoiries.jp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80434" y="1404066"/>
            <a:ext cx="3811886" cy="4722097"/>
          </a:xfrm>
        </p:spPr>
      </p:pic>
      <p:pic>
        <p:nvPicPr>
          <p:cNvPr id="5" name="Espace réservé du contenu 4" descr="Estavayer-le-Lac_armoiries.jpg"/>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46320" y="1571427"/>
            <a:ext cx="3840480" cy="470713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194" y="4937760"/>
            <a:ext cx="6100355" cy="1722613"/>
          </a:xfrm>
        </p:spPr>
        <p:txBody>
          <a:bodyPr anchor="t"/>
          <a:lstStyle/>
          <a:p>
            <a:pPr algn="l"/>
            <a:r>
              <a:rPr lang="fr-CH" sz="2000" dirty="0" smtClean="0"/>
              <a:t>Le sceau du curé d’Estavayer, Henri de la Molière, 1347. On reconnaît dans l’écu la molette qui caractérise les armes des sires de la Molière. Le personnage est saint Laurent, dont on reconnaît l’instrument de son supplice, le gril. </a:t>
            </a:r>
            <a:endParaRPr lang="fr-CH" sz="2000" dirty="0"/>
          </a:p>
        </p:txBody>
      </p:sp>
      <p:pic>
        <p:nvPicPr>
          <p:cNvPr id="6" name="Espace réservé du contenu 5" descr="AE_HriMoliere_XIV-138_11-11-1347.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248194" y="0"/>
            <a:ext cx="7589520" cy="4518065"/>
          </a:xfrm>
        </p:spPr>
      </p:pic>
      <p:pic>
        <p:nvPicPr>
          <p:cNvPr id="5" name="Espace réservé du contenu 4" descr="Sceau_AST_19-25_curéHriMoliere_1348.jp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675120" y="2039886"/>
            <a:ext cx="2468880" cy="462048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1581"/>
            <a:ext cx="8229600" cy="804560"/>
          </a:xfrm>
        </p:spPr>
        <p:txBody>
          <a:bodyPr anchor="t"/>
          <a:lstStyle/>
          <a:p>
            <a:pPr algn="l"/>
            <a:r>
              <a:rPr lang="fr-FR" sz="2400" dirty="0" smtClean="0"/>
              <a:t>Estavayer, la branche aînée, leur chapelle à Saint-Laurent</a:t>
            </a:r>
            <a:endParaRPr lang="fr-FR" sz="2400" dirty="0"/>
          </a:p>
        </p:txBody>
      </p:sp>
      <p:pic>
        <p:nvPicPr>
          <p:cNvPr id="7" name="Espace réservé du contenu 6" descr="Sceau_Girard_Estav-Cugy_1405.jpg"/>
          <p:cNvPicPr>
            <a:picLocks noGrp="1" noChangeAspect="1"/>
          </p:cNvPicPr>
          <p:nvPr>
            <p:ph sz="quarter" idx="1"/>
          </p:nvPr>
        </p:nvPicPr>
        <p:blipFill>
          <a:blip r:embed="rId3" cstate="screen"/>
          <a:stretch>
            <a:fillRect/>
          </a:stretch>
        </p:blipFill>
        <p:spPr>
          <a:xfrm>
            <a:off x="0" y="723664"/>
            <a:ext cx="2590580" cy="2797826"/>
          </a:xfrm>
        </p:spPr>
      </p:pic>
      <p:sp>
        <p:nvSpPr>
          <p:cNvPr id="5" name="Espace réservé du contenu 4"/>
          <p:cNvSpPr>
            <a:spLocks noGrp="1"/>
          </p:cNvSpPr>
          <p:nvPr>
            <p:ph sz="quarter" idx="3"/>
          </p:nvPr>
        </p:nvSpPr>
        <p:spPr>
          <a:xfrm>
            <a:off x="4394083" y="723663"/>
            <a:ext cx="1372239" cy="2319983"/>
          </a:xfrm>
        </p:spPr>
        <p:txBody>
          <a:bodyPr/>
          <a:lstStyle/>
          <a:p>
            <a:endParaRPr lang="fr-FR" sz="1800" dirty="0"/>
          </a:p>
          <a:p>
            <a:pPr marL="0" indent="0">
              <a:buNone/>
            </a:pPr>
            <a:endParaRPr lang="fr-FR" sz="1800" dirty="0"/>
          </a:p>
        </p:txBody>
      </p:sp>
      <p:sp>
        <p:nvSpPr>
          <p:cNvPr id="11" name="Rectangle 10"/>
          <p:cNvSpPr/>
          <p:nvPr/>
        </p:nvSpPr>
        <p:spPr>
          <a:xfrm>
            <a:off x="2678785" y="723663"/>
            <a:ext cx="1715298" cy="2031325"/>
          </a:xfrm>
          <a:prstGeom prst="rect">
            <a:avLst/>
          </a:prstGeom>
        </p:spPr>
        <p:txBody>
          <a:bodyPr wrap="square">
            <a:spAutoFit/>
          </a:bodyPr>
          <a:lstStyle/>
          <a:p>
            <a:pPr marL="0" indent="0">
              <a:buNone/>
            </a:pPr>
            <a:r>
              <a:rPr lang="fr-FR" dirty="0" smtClean="0"/>
              <a:t>Sceau d’Aymon II d’Estavayer, coseigneur de la branche aînée, 1326-1339</a:t>
            </a:r>
          </a:p>
        </p:txBody>
      </p:sp>
      <p:pic>
        <p:nvPicPr>
          <p:cNvPr id="15" name="Espace réservé du contenu 14" descr="St-Laurent_chapelleN_clef.jpg"/>
          <p:cNvPicPr>
            <a:picLocks noGrp="1" noChangeAspect="1"/>
          </p:cNvPicPr>
          <p:nvPr>
            <p:ph sz="quarter" idx="4"/>
          </p:nvPr>
        </p:nvPicPr>
        <p:blipFill rotWithShape="1">
          <a:blip r:embed="rId4" cstate="email">
            <a:extLst>
              <a:ext uri="{28A0092B-C50C-407E-A947-70E740481C1C}">
                <a14:useLocalDpi xmlns:a14="http://schemas.microsoft.com/office/drawing/2010/main"/>
              </a:ext>
            </a:extLst>
          </a:blip>
          <a:srcRect l="-68" r="-1134"/>
          <a:stretch/>
        </p:blipFill>
        <p:spPr>
          <a:xfrm>
            <a:off x="167881" y="3807576"/>
            <a:ext cx="2576596" cy="2644567"/>
          </a:xfrm>
        </p:spPr>
      </p:pic>
      <p:pic>
        <p:nvPicPr>
          <p:cNvPr id="17" name="Espace réservé du contenu 16" descr="St-Laurent_chapelleN_paroiE.jpg"/>
          <p:cNvPicPr>
            <a:picLocks noGrp="1" noChangeAspect="1"/>
          </p:cNvPicPr>
          <p:nvPr>
            <p:ph sz="quarter" idx="2"/>
          </p:nvPr>
        </p:nvPicPr>
        <p:blipFill rotWithShape="1">
          <a:blip r:embed="rId5" cstate="email">
            <a:extLst>
              <a:ext uri="{28A0092B-C50C-407E-A947-70E740481C1C}">
                <a14:useLocalDpi xmlns:a14="http://schemas.microsoft.com/office/drawing/2010/main"/>
              </a:ext>
            </a:extLst>
          </a:blip>
          <a:srcRect r="-465"/>
          <a:stretch/>
        </p:blipFill>
        <p:spPr>
          <a:xfrm>
            <a:off x="4503571" y="723663"/>
            <a:ext cx="4640429" cy="5990266"/>
          </a:xfrm>
        </p:spPr>
      </p:pic>
    </p:spTree>
    <p:extLst>
      <p:ext uri="{BB962C8B-B14F-4D97-AF65-F5344CB8AC3E}">
        <p14:creationId xmlns:p14="http://schemas.microsoft.com/office/powerpoint/2010/main" val="61099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7176" y="3401174"/>
            <a:ext cx="1679624" cy="3196811"/>
          </a:xfrm>
        </p:spPr>
        <p:txBody>
          <a:bodyPr anchor="t"/>
          <a:lstStyle/>
          <a:p>
            <a:pPr algn="l"/>
            <a:r>
              <a:rPr lang="fr-FR" sz="1600" dirty="0" smtClean="0"/>
              <a:t>Jacques, Chanoine, frère de Philippe et François d’Estavayer, fils de Philippe</a:t>
            </a:r>
            <a:br>
              <a:rPr lang="fr-FR" sz="1600" dirty="0" smtClean="0"/>
            </a:br>
            <a:r>
              <a:rPr lang="fr-FR" sz="1600" dirty="0"/>
              <a:t/>
            </a:r>
            <a:br>
              <a:rPr lang="fr-FR" sz="1600" dirty="0"/>
            </a:br>
            <a:r>
              <a:rPr lang="fr-FR" sz="1600" dirty="0" smtClean="0"/>
              <a:t/>
            </a:r>
            <a:br>
              <a:rPr lang="fr-FR" sz="1600" dirty="0" smtClean="0"/>
            </a:br>
            <a:r>
              <a:rPr lang="fr-FR" sz="1600" dirty="0"/>
              <a:t/>
            </a:r>
            <a:br>
              <a:rPr lang="fr-FR" sz="1600" dirty="0"/>
            </a:br>
            <a:r>
              <a:rPr lang="fr-FR" sz="1600" dirty="0" err="1" smtClean="0"/>
              <a:t>Philippe</a:t>
            </a:r>
            <a:r>
              <a:rPr lang="fr-FR" sz="1600" dirty="0" smtClean="0"/>
              <a:t> et Jean d’Estavayer</a:t>
            </a:r>
            <a:br>
              <a:rPr lang="fr-FR" sz="1600" dirty="0" smtClean="0"/>
            </a:br>
            <a:endParaRPr lang="fr-FR" sz="1600" dirty="0"/>
          </a:p>
        </p:txBody>
      </p:sp>
      <p:pic>
        <p:nvPicPr>
          <p:cNvPr id="5" name="Image 4" descr="St-Laurent_PhilippeI+JeanIX.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91" y="2880242"/>
            <a:ext cx="6764467" cy="3977758"/>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3516" y="-1"/>
            <a:ext cx="4173284" cy="3227849"/>
          </a:xfrm>
          <a:prstGeom prst="rect">
            <a:avLst/>
          </a:prstGeom>
        </p:spPr>
      </p:pic>
      <p:pic>
        <p:nvPicPr>
          <p:cNvPr id="9" name="Espace réservé du contenu 8" descr="St-Laurent_ChapelleN_rose.JPG"/>
          <p:cNvPicPr>
            <a:picLocks noGrp="1" noChangeAspect="1"/>
          </p:cNvPicPr>
          <p:nvPr>
            <p:ph idx="1"/>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r="-194"/>
          <a:stretch/>
        </p:blipFill>
        <p:spPr>
          <a:xfrm>
            <a:off x="153282" y="632256"/>
            <a:ext cx="3766358" cy="2247986"/>
          </a:xfrm>
        </p:spPr>
      </p:pic>
      <p:sp>
        <p:nvSpPr>
          <p:cNvPr id="10" name="Rectangle 9"/>
          <p:cNvSpPr/>
          <p:nvPr/>
        </p:nvSpPr>
        <p:spPr>
          <a:xfrm>
            <a:off x="66891" y="62295"/>
            <a:ext cx="4572000" cy="369332"/>
          </a:xfrm>
          <a:prstGeom prst="rect">
            <a:avLst/>
          </a:prstGeom>
        </p:spPr>
        <p:txBody>
          <a:bodyPr>
            <a:spAutoFit/>
          </a:bodyPr>
          <a:lstStyle/>
          <a:p>
            <a:pPr marL="0" indent="0">
              <a:buNone/>
            </a:pPr>
            <a:r>
              <a:rPr lang="fr-FR" dirty="0" smtClean="0"/>
              <a:t>L’assomption de la Vierge, vers 1525</a:t>
            </a:r>
            <a:endParaRPr lang="fr-FR" dirty="0"/>
          </a:p>
        </p:txBody>
      </p:sp>
    </p:spTree>
    <p:extLst>
      <p:ext uri="{BB962C8B-B14F-4D97-AF65-F5344CB8AC3E}">
        <p14:creationId xmlns:p14="http://schemas.microsoft.com/office/powerpoint/2010/main" val="273268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St-Lauren_choeur_clef_Rose_couleurs.jpg"/>
          <p:cNvPicPr>
            <a:picLocks noGrp="1" noChangeAspect="1"/>
          </p:cNvPicPr>
          <p:nvPr>
            <p:ph sz="quarter" idx="3"/>
          </p:nvPr>
        </p:nvPicPr>
        <p:blipFill rotWithShape="1">
          <a:blip r:embed="rId2" cstate="email">
            <a:lum bright="-10000" contrast="2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183295" y="3912124"/>
            <a:ext cx="5228400" cy="2829989"/>
          </a:xfrm>
        </p:spPr>
      </p:pic>
      <p:sp>
        <p:nvSpPr>
          <p:cNvPr id="2" name="Titre 1"/>
          <p:cNvSpPr>
            <a:spLocks noGrp="1"/>
          </p:cNvSpPr>
          <p:nvPr>
            <p:ph type="title" sz="quarter"/>
          </p:nvPr>
        </p:nvSpPr>
        <p:spPr>
          <a:xfrm>
            <a:off x="3563332" y="895546"/>
            <a:ext cx="5047268" cy="999242"/>
          </a:xfrm>
        </p:spPr>
        <p:txBody>
          <a:bodyPr anchor="t"/>
          <a:lstStyle/>
          <a:p>
            <a:pPr algn="l"/>
            <a:r>
              <a:rPr lang="fr-CH" sz="2800" dirty="0" smtClean="0"/>
              <a:t>Les premières Roses de la ville, 1502, 1505</a:t>
            </a:r>
            <a:endParaRPr lang="fr-CH" sz="2800" dirty="0"/>
          </a:p>
        </p:txBody>
      </p:sp>
      <p:sp>
        <p:nvSpPr>
          <p:cNvPr id="4" name="Espace réservé du contenu 3"/>
          <p:cNvSpPr>
            <a:spLocks noGrp="1"/>
          </p:cNvSpPr>
          <p:nvPr>
            <p:ph sz="quarter" idx="2"/>
          </p:nvPr>
        </p:nvSpPr>
        <p:spPr>
          <a:xfrm>
            <a:off x="3261674" y="0"/>
            <a:ext cx="4038600" cy="707010"/>
          </a:xfrm>
        </p:spPr>
        <p:txBody>
          <a:bodyPr/>
          <a:lstStyle/>
          <a:p>
            <a:pPr>
              <a:buNone/>
            </a:pPr>
            <a:r>
              <a:rPr lang="fr-FR" sz="1600" dirty="0" smtClean="0"/>
              <a:t>Eglise Saint-Laurent, nef, clef de voûte aux armes de la ville, vers 1502</a:t>
            </a:r>
          </a:p>
          <a:p>
            <a:endParaRPr lang="fr-CH" dirty="0"/>
          </a:p>
        </p:txBody>
      </p:sp>
      <p:sp>
        <p:nvSpPr>
          <p:cNvPr id="6" name="Espace réservé du contenu 5"/>
          <p:cNvSpPr>
            <a:spLocks noGrp="1"/>
          </p:cNvSpPr>
          <p:nvPr>
            <p:ph sz="quarter" idx="4"/>
          </p:nvPr>
        </p:nvSpPr>
        <p:spPr>
          <a:xfrm>
            <a:off x="3563331" y="2109872"/>
            <a:ext cx="1847653" cy="2127476"/>
          </a:xfrm>
        </p:spPr>
        <p:txBody>
          <a:bodyPr/>
          <a:lstStyle/>
          <a:p>
            <a:pPr marL="0" indent="0">
              <a:buNone/>
            </a:pPr>
            <a:r>
              <a:rPr lang="fr-FR" sz="1600" dirty="0" smtClean="0"/>
              <a:t>Rose de la ville d’Estavayer, chœur église St-Laurent 1505 &gt;</a:t>
            </a:r>
            <a:endParaRPr lang="fr-FR" sz="1600" dirty="0"/>
          </a:p>
        </p:txBody>
      </p:sp>
      <p:pic>
        <p:nvPicPr>
          <p:cNvPr id="7" name="Espace réservé du contenu 5" descr="St-Laurent_nef_armesVille_1502.jpg"/>
          <p:cNvPicPr>
            <a:picLocks noGrp="1" noChangeAspect="1"/>
          </p:cNvPicPr>
          <p:nvPr>
            <p:ph sz="quarter" idx="1"/>
          </p:nvPr>
        </p:nvPicPr>
        <p:blipFill rotWithShape="1">
          <a:blip r:embed="rId4" cstate="email">
            <a:extLst>
              <a:ext uri="{28A0092B-C50C-407E-A947-70E740481C1C}">
                <a14:useLocalDpi xmlns:a14="http://schemas.microsoft.com/office/drawing/2010/main"/>
              </a:ext>
            </a:extLst>
          </a:blip>
          <a:srcRect l="-691" r="-717"/>
          <a:stretch/>
        </p:blipFill>
        <p:spPr>
          <a:xfrm>
            <a:off x="0" y="0"/>
            <a:ext cx="3261674" cy="3529022"/>
          </a:xfrm>
        </p:spPr>
      </p:pic>
      <p:pic>
        <p:nvPicPr>
          <p:cNvPr id="1026" name="Picture 2" descr="I:\RBCI\MAH\Estavayer_inventaire_topo_photos\Estavayer_histoire+thèmes\Rose d'Estavayer\St-Laurent_choeur_clef_Ros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2763" y="2109872"/>
            <a:ext cx="3551237" cy="46322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4648200" y="274638"/>
            <a:ext cx="4038600" cy="2440282"/>
          </a:xfrm>
        </p:spPr>
        <p:txBody>
          <a:bodyPr anchor="t"/>
          <a:lstStyle/>
          <a:p>
            <a:pPr algn="l"/>
            <a:r>
              <a:rPr lang="fr-FR" sz="2400" dirty="0" smtClean="0"/>
              <a:t>Siège de célébrants, 1523-25, commande de la ville soutenue par l’évêque de Lausanne Sébastien de </a:t>
            </a:r>
            <a:r>
              <a:rPr lang="fr-FR" sz="2400" dirty="0" err="1" smtClean="0"/>
              <a:t>Montfalcon</a:t>
            </a:r>
            <a:r>
              <a:rPr lang="fr-FR" sz="2400" dirty="0" smtClean="0"/>
              <a:t> et par Claude d’Estavayer, évêque de Belley</a:t>
            </a:r>
            <a:endParaRPr lang="fr-FR" sz="2400" dirty="0"/>
          </a:p>
        </p:txBody>
      </p:sp>
      <p:pic>
        <p:nvPicPr>
          <p:cNvPr id="7" name="Espace réservé du contenu 6" descr="Stalles_Clauded'Estavayer.jpg"/>
          <p:cNvPicPr>
            <a:picLocks noGrp="1" noChangeAspect="1"/>
          </p:cNvPicPr>
          <p:nvPr>
            <p:ph sz="quarter" idx="1"/>
          </p:nvPr>
        </p:nvPicPr>
        <p:blipFill rotWithShape="1">
          <a:blip r:embed="rId3" cstate="email">
            <a:extLst>
              <a:ext uri="{28A0092B-C50C-407E-A947-70E740481C1C}">
                <a14:useLocalDpi xmlns:a14="http://schemas.microsoft.com/office/drawing/2010/main"/>
              </a:ext>
            </a:extLst>
          </a:blip>
          <a:srcRect r="-3940"/>
          <a:stretch/>
        </p:blipFill>
        <p:spPr>
          <a:xfrm>
            <a:off x="354836" y="324643"/>
            <a:ext cx="3975390" cy="6043165"/>
          </a:xfrm>
        </p:spPr>
      </p:pic>
      <p:pic>
        <p:nvPicPr>
          <p:cNvPr id="8" name="Espace réservé du contenu 7" descr="StLaurent_stalles_clefClaudedEstavayer - copie.JPG"/>
          <p:cNvPicPr>
            <a:picLocks noGrp="1" noChangeAspect="1"/>
          </p:cNvPicPr>
          <p:nvPr>
            <p:ph sz="quarter" idx="2"/>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rot="5400000">
            <a:off x="6146166" y="3451916"/>
            <a:ext cx="3296989" cy="2251538"/>
          </a:xfrm>
        </p:spPr>
      </p:pic>
      <p:sp>
        <p:nvSpPr>
          <p:cNvPr id="5" name="Espace réservé du contenu 4"/>
          <p:cNvSpPr>
            <a:spLocks noGrp="1"/>
          </p:cNvSpPr>
          <p:nvPr>
            <p:ph sz="quarter" idx="3"/>
          </p:nvPr>
        </p:nvSpPr>
        <p:spPr/>
        <p:txBody>
          <a:bodyPr/>
          <a:lstStyle/>
          <a:p>
            <a:endParaRPr lang="fr-FR"/>
          </a:p>
        </p:txBody>
      </p:sp>
      <p:pic>
        <p:nvPicPr>
          <p:cNvPr id="9" name="Espace réservé du contenu 8" descr="StLaurent_stalles_clefClaudedEstavayer_clef_Rose - copie.JPG"/>
          <p:cNvPicPr>
            <a:picLocks noGrp="1" noChangeAspect="1"/>
          </p:cNvPicPr>
          <p:nvPr>
            <p:ph sz="quarter" idx="4"/>
          </p:nvPr>
        </p:nvPicPr>
        <p:blipFill rotWithShape="1">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l="-3586" r="-2265"/>
          <a:stretch/>
        </p:blipFill>
        <p:spPr>
          <a:xfrm>
            <a:off x="4332720" y="2929190"/>
            <a:ext cx="2336172" cy="3296986"/>
          </a:xfrm>
        </p:spPr>
      </p:pic>
    </p:spTree>
    <p:extLst>
      <p:ext uri="{BB962C8B-B14F-4D97-AF65-F5344CB8AC3E}">
        <p14:creationId xmlns:p14="http://schemas.microsoft.com/office/powerpoint/2010/main" val="256672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p:txBody>
          <a:bodyPr/>
          <a:lstStyle/>
          <a:p>
            <a:endParaRPr lang="fr-FR"/>
          </a:p>
        </p:txBody>
      </p:sp>
      <p:pic>
        <p:nvPicPr>
          <p:cNvPr id="7" name="Espace réservé du contenu 6" descr="StLaurent_clocher_murS_4e_face_gene.jpg"/>
          <p:cNvPicPr>
            <a:picLocks noGrp="1" noChangeAspect="1"/>
          </p:cNvPicPr>
          <p:nvPr>
            <p:ph sz="quarter" idx="1"/>
          </p:nvPr>
        </p:nvPicPr>
        <p:blipFill rotWithShape="1">
          <a:blip r:embed="rId2" cstate="email">
            <a:extLst>
              <a:ext uri="{28A0092B-C50C-407E-A947-70E740481C1C}">
                <a14:useLocalDpi xmlns:a14="http://schemas.microsoft.com/office/drawing/2010/main"/>
              </a:ext>
            </a:extLst>
          </a:blip>
          <a:srcRect l="-77" r="-783"/>
          <a:stretch/>
        </p:blipFill>
        <p:spPr>
          <a:xfrm>
            <a:off x="0" y="0"/>
            <a:ext cx="6648484" cy="4412804"/>
          </a:xfrm>
        </p:spPr>
      </p:pic>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a:xfrm>
            <a:off x="102188" y="4744127"/>
            <a:ext cx="3868545" cy="1382036"/>
          </a:xfrm>
        </p:spPr>
        <p:txBody>
          <a:bodyPr/>
          <a:lstStyle/>
          <a:p>
            <a:pPr marL="0" indent="0">
              <a:buNone/>
            </a:pPr>
            <a:r>
              <a:rPr lang="fr-FR" sz="1800" dirty="0" smtClean="0"/>
              <a:t>Saint-Laurent, surélévation du clocher, 1525, par les </a:t>
            </a:r>
            <a:r>
              <a:rPr lang="fr-FR" sz="1800" dirty="0" err="1" smtClean="0"/>
              <a:t>valsésiens</a:t>
            </a:r>
            <a:r>
              <a:rPr lang="fr-FR" sz="1800" dirty="0" smtClean="0"/>
              <a:t> Pierre et Jacques </a:t>
            </a:r>
            <a:r>
              <a:rPr lang="fr-FR" sz="1800" dirty="0" err="1" smtClean="0"/>
              <a:t>Ruffiner</a:t>
            </a:r>
            <a:r>
              <a:rPr lang="fr-FR" sz="1800" dirty="0" smtClean="0"/>
              <a:t>, installés à Fribourg</a:t>
            </a:r>
            <a:endParaRPr lang="fr-FR" sz="1800" dirty="0"/>
          </a:p>
        </p:txBody>
      </p:sp>
      <p:pic>
        <p:nvPicPr>
          <p:cNvPr id="3" name="Espace réservé du contenu 2" descr="StLaurent_clocher_murS_gardecorps_rose_1525.jpg"/>
          <p:cNvPicPr>
            <a:picLocks noGrp="1" noChangeAspect="1"/>
          </p:cNvPicPr>
          <p:nvPr>
            <p:ph sz="quarter" idx="4"/>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4255400" y="3503034"/>
            <a:ext cx="4888600" cy="3354966"/>
          </a:xfrm>
        </p:spPr>
      </p:pic>
    </p:spTree>
    <p:extLst>
      <p:ext uri="{BB962C8B-B14F-4D97-AF65-F5344CB8AC3E}">
        <p14:creationId xmlns:p14="http://schemas.microsoft.com/office/powerpoint/2010/main" val="254220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RBCI\MAH\Estavayer_inventaire_topo_photos\Estavayer_histoire+thèmes\Rose d'Estavayer\St-Laurent_MA_Rosed'Estavay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308" y="134274"/>
            <a:ext cx="5276825" cy="54205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RBCI\MAH\Estavayer_inventaire_topo_photos\Eglise St-Laurent\Choix publication\RetableMA-Reyff-Crolot_Ref6068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3269" y="134274"/>
            <a:ext cx="2375634" cy="345801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35021" y="5982511"/>
            <a:ext cx="8433882" cy="369332"/>
          </a:xfrm>
          <a:prstGeom prst="rect">
            <a:avLst/>
          </a:prstGeom>
          <a:noFill/>
        </p:spPr>
        <p:txBody>
          <a:bodyPr wrap="square" rtlCol="0">
            <a:spAutoFit/>
          </a:bodyPr>
          <a:lstStyle/>
          <a:p>
            <a:r>
              <a:rPr lang="fr-CH" dirty="0" smtClean="0"/>
              <a:t>Le maître autel de Jean-François </a:t>
            </a:r>
            <a:r>
              <a:rPr lang="fr-CH" dirty="0" err="1" smtClean="0"/>
              <a:t>Reyff</a:t>
            </a:r>
            <a:r>
              <a:rPr lang="fr-CH" dirty="0" smtClean="0"/>
              <a:t>, 1638-1641</a:t>
            </a:r>
            <a:endParaRPr lang="fr-CH" dirty="0"/>
          </a:p>
        </p:txBody>
      </p:sp>
    </p:spTree>
    <p:extLst>
      <p:ext uri="{BB962C8B-B14F-4D97-AF65-F5344CB8AC3E}">
        <p14:creationId xmlns:p14="http://schemas.microsoft.com/office/powerpoint/2010/main" val="291540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RBCI\MAH\Estavayer_inventaire_topo_photos\Estavayer_histoire+thèmes\Rose d'Estavayer\ST-Laurent-StallesduC_1752_armoiries_RBC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51439"/>
            <a:ext cx="6399394" cy="31382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RBCI\MAH\Estavayer_inventaire_topo_photos\Estavayer_histoire+thèmes\Rose d'Estavayer\ST-Laurent-StallesduC_1752_ros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811" y="129904"/>
            <a:ext cx="6187583" cy="313859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731539" y="129904"/>
            <a:ext cx="2120629" cy="6186309"/>
          </a:xfrm>
          <a:prstGeom prst="rect">
            <a:avLst/>
          </a:prstGeom>
          <a:noFill/>
        </p:spPr>
        <p:txBody>
          <a:bodyPr wrap="square" rtlCol="0">
            <a:spAutoFit/>
          </a:bodyPr>
          <a:lstStyle/>
          <a:p>
            <a:r>
              <a:rPr lang="fr-CH" dirty="0" smtClean="0"/>
              <a:t>Eglise St-Laurent</a:t>
            </a:r>
          </a:p>
          <a:p>
            <a:endParaRPr lang="fr-CH" dirty="0"/>
          </a:p>
          <a:p>
            <a:r>
              <a:rPr lang="fr-CH" dirty="0" smtClean="0"/>
              <a:t>Les bancs du Conseil de la ville, 1709, avec la Rose</a:t>
            </a:r>
          </a:p>
          <a:p>
            <a:endParaRPr lang="fr-CH" dirty="0"/>
          </a:p>
          <a:p>
            <a:r>
              <a:rPr lang="fr-CH" dirty="0" smtClean="0"/>
              <a:t>En bas: groupe de bancs plus récents, inspirés de ceux du conseil, armoiries du suzerain LLEE de Fribourg, au centre flanquées de celles de son avoyer/bailli François-Joseph, Ignace </a:t>
            </a:r>
            <a:r>
              <a:rPr lang="fr-CH" dirty="0" err="1" smtClean="0"/>
              <a:t>Lanther</a:t>
            </a:r>
            <a:r>
              <a:rPr lang="fr-CH" dirty="0" smtClean="0"/>
              <a:t> (1749-1754) et son épouse Marie-Anne Ballon </a:t>
            </a:r>
            <a:endParaRPr lang="fr-CH" dirty="0"/>
          </a:p>
        </p:txBody>
      </p:sp>
    </p:spTree>
    <p:extLst>
      <p:ext uri="{BB962C8B-B14F-4D97-AF65-F5344CB8AC3E}">
        <p14:creationId xmlns:p14="http://schemas.microsoft.com/office/powerpoint/2010/main" val="249536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202116" y="2144759"/>
            <a:ext cx="3191146" cy="1168831"/>
          </a:xfrm>
        </p:spPr>
        <p:txBody>
          <a:bodyPr anchor="t"/>
          <a:lstStyle/>
          <a:p>
            <a:pPr algn="l"/>
            <a:r>
              <a:rPr lang="fr-FR" sz="1800" dirty="0" smtClean="0"/>
              <a:t>armes François III d’Estavayer, coseigneur d’Estavayer , et de Charlotte du Fresnois alias Martin, 1597</a:t>
            </a:r>
            <a:endParaRPr lang="fr-FR" sz="1800" dirty="0"/>
          </a:p>
        </p:txBody>
      </p:sp>
      <p:sp>
        <p:nvSpPr>
          <p:cNvPr id="4" name="Espace réservé du contenu 3"/>
          <p:cNvSpPr>
            <a:spLocks noGrp="1"/>
          </p:cNvSpPr>
          <p:nvPr>
            <p:ph sz="quarter" idx="2"/>
          </p:nvPr>
        </p:nvSpPr>
        <p:spPr>
          <a:xfrm>
            <a:off x="2282998" y="3313590"/>
            <a:ext cx="3871812" cy="1065230"/>
          </a:xfrm>
        </p:spPr>
        <p:txBody>
          <a:bodyPr/>
          <a:lstStyle/>
          <a:p>
            <a:pPr algn="ctr">
              <a:buNone/>
            </a:pPr>
            <a:r>
              <a:rPr lang="fr-FR" sz="1600" dirty="0" smtClean="0"/>
              <a:t>Rose non héraldique mais très proche</a:t>
            </a:r>
          </a:p>
          <a:p>
            <a:pPr algn="ctr">
              <a:buNone/>
            </a:pPr>
            <a:r>
              <a:rPr lang="fr-FR" sz="1600" dirty="0" smtClean="0"/>
              <a:t>des armes de la ville, en honneur à</a:t>
            </a:r>
          </a:p>
          <a:p>
            <a:pPr algn="ctr">
              <a:buNone/>
            </a:pPr>
            <a:r>
              <a:rPr lang="fr-FR" sz="1600" dirty="0" smtClean="0"/>
              <a:t>cette dernière</a:t>
            </a:r>
            <a:endParaRPr lang="fr-FR" sz="1600" dirty="0"/>
          </a:p>
        </p:txBody>
      </p:sp>
      <p:pic>
        <p:nvPicPr>
          <p:cNvPr id="10" name="Espace réservé du contenu 9" descr="St-Laurent_chapelleN_armoiries+rose.jpg"/>
          <p:cNvPicPr>
            <a:picLocks noGrp="1" noChangeAspect="1"/>
          </p:cNvPicPr>
          <p:nvPr>
            <p:ph sz="quarter" idx="3"/>
          </p:nvPr>
        </p:nvPicPr>
        <p:blipFill rotWithShape="1">
          <a:blip r:embed="rId2" cstate="email">
            <a:extLst>
              <a:ext uri="{28A0092B-C50C-407E-A947-70E740481C1C}">
                <a14:useLocalDpi xmlns:a14="http://schemas.microsoft.com/office/drawing/2010/main"/>
              </a:ext>
            </a:extLst>
          </a:blip>
          <a:srcRect t="-658" b="-668"/>
          <a:stretch/>
        </p:blipFill>
        <p:spPr>
          <a:xfrm>
            <a:off x="125530" y="0"/>
            <a:ext cx="8229600" cy="1918583"/>
          </a:xfrm>
        </p:spPr>
      </p:pic>
      <p:sp>
        <p:nvSpPr>
          <p:cNvPr id="15" name="Line 14"/>
          <p:cNvSpPr>
            <a:spLocks noChangeShapeType="1"/>
          </p:cNvSpPr>
          <p:nvPr/>
        </p:nvSpPr>
        <p:spPr bwMode="auto">
          <a:xfrm flipH="1" flipV="1">
            <a:off x="4218904" y="1386743"/>
            <a:ext cx="0" cy="1926846"/>
          </a:xfrm>
          <a:prstGeom prst="line">
            <a:avLst/>
          </a:prstGeom>
          <a:noFill/>
          <a:ln w="28575">
            <a:solidFill>
              <a:srgbClr val="FF0000"/>
            </a:solidFill>
            <a:round/>
            <a:headEnd type="none"/>
            <a:tailEnd type="arrow"/>
          </a:ln>
          <a:effectLst/>
        </p:spPr>
        <p:txBody>
          <a:bodyPr wrap="none" anchor="ctr"/>
          <a:lstStyle/>
          <a:p>
            <a:endParaRPr lang="fr-CH"/>
          </a:p>
        </p:txBody>
      </p:sp>
      <p:sp>
        <p:nvSpPr>
          <p:cNvPr id="17" name="Espace réservé du contenu 16"/>
          <p:cNvSpPr>
            <a:spLocks noGrp="1"/>
          </p:cNvSpPr>
          <p:nvPr>
            <p:ph sz="quarter" idx="1"/>
          </p:nvPr>
        </p:nvSpPr>
        <p:spPr>
          <a:xfrm rot="10800000" flipV="1">
            <a:off x="5402119" y="2144759"/>
            <a:ext cx="3562548" cy="984940"/>
          </a:xfrm>
        </p:spPr>
        <p:txBody>
          <a:bodyPr/>
          <a:lstStyle/>
          <a:p>
            <a:pPr>
              <a:buNone/>
            </a:pPr>
            <a:r>
              <a:rPr lang="fr-CH" sz="1600" dirty="0" smtClean="0"/>
              <a:t>Armes de Jean-Baptiste d’</a:t>
            </a:r>
            <a:r>
              <a:rPr lang="fr-CH" sz="1600" dirty="0" err="1" smtClean="0"/>
              <a:t>Estavayer</a:t>
            </a:r>
            <a:r>
              <a:rPr lang="fr-CH" sz="1600" dirty="0" smtClean="0"/>
              <a:t>, </a:t>
            </a:r>
          </a:p>
          <a:p>
            <a:pPr>
              <a:buNone/>
            </a:pPr>
            <a:r>
              <a:rPr lang="fr-CH" sz="1600" dirty="0" smtClean="0"/>
              <a:t>seigneur de Bussy, établi  à</a:t>
            </a:r>
          </a:p>
          <a:p>
            <a:pPr>
              <a:buNone/>
            </a:pPr>
            <a:r>
              <a:rPr lang="fr-CH" sz="1600" dirty="0" err="1" smtClean="0"/>
              <a:t>Moudon</a:t>
            </a:r>
            <a:r>
              <a:rPr lang="fr-CH" sz="1600" dirty="0" smtClean="0"/>
              <a:t> et  de Benoite de </a:t>
            </a:r>
            <a:r>
              <a:rPr lang="fr-CH" sz="1600" dirty="0" err="1" smtClean="0"/>
              <a:t>Blonay</a:t>
            </a:r>
            <a:r>
              <a:rPr lang="fr-CH" sz="1600" dirty="0" smtClean="0"/>
              <a:t>, 1597</a:t>
            </a:r>
            <a:endParaRPr lang="fr-CH" sz="1600" dirty="0"/>
          </a:p>
        </p:txBody>
      </p:sp>
      <p:pic>
        <p:nvPicPr>
          <p:cNvPr id="18" name="Espace réservé du contenu 16" descr="St-Laurent_chapelleN_paroiE.jpg"/>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6589336" y="3313590"/>
            <a:ext cx="2375332" cy="3374347"/>
          </a:xfrm>
        </p:spPr>
      </p:pic>
      <p:sp>
        <p:nvSpPr>
          <p:cNvPr id="19" name="Rectangle 18"/>
          <p:cNvSpPr/>
          <p:nvPr/>
        </p:nvSpPr>
        <p:spPr>
          <a:xfrm>
            <a:off x="125530" y="5302942"/>
            <a:ext cx="5952694" cy="1384995"/>
          </a:xfrm>
          <a:prstGeom prst="rect">
            <a:avLst/>
          </a:prstGeom>
        </p:spPr>
        <p:txBody>
          <a:bodyPr wrap="square">
            <a:spAutoFit/>
          </a:bodyPr>
          <a:lstStyle/>
          <a:p>
            <a:pPr>
              <a:buNone/>
            </a:pPr>
            <a:r>
              <a:rPr lang="fr-FR" sz="2800" dirty="0" smtClean="0"/>
              <a:t>Les derniers coseigneurs d’Estavayer soignent leurs relations avec la ville</a:t>
            </a:r>
            <a:endParaRPr lang="fr-FR" sz="2800" dirty="0"/>
          </a:p>
        </p:txBody>
      </p:sp>
      <p:sp>
        <p:nvSpPr>
          <p:cNvPr id="20" name="Line 14"/>
          <p:cNvSpPr>
            <a:spLocks noChangeShapeType="1"/>
          </p:cNvSpPr>
          <p:nvPr/>
        </p:nvSpPr>
        <p:spPr bwMode="auto">
          <a:xfrm>
            <a:off x="5024486" y="3987539"/>
            <a:ext cx="2639505" cy="1178350"/>
          </a:xfrm>
          <a:prstGeom prst="line">
            <a:avLst/>
          </a:prstGeom>
          <a:noFill/>
          <a:ln w="28575">
            <a:solidFill>
              <a:srgbClr val="FF0000"/>
            </a:solidFill>
            <a:round/>
            <a:headEnd type="none"/>
            <a:tailEnd type="arrow"/>
          </a:ln>
          <a:effectLst/>
        </p:spPr>
        <p:txBody>
          <a:bodyPr wrap="none" anchor="ctr"/>
          <a:lstStyle/>
          <a:p>
            <a:endParaRPr lang="fr-CH"/>
          </a:p>
        </p:txBody>
      </p:sp>
    </p:spTree>
    <p:extLst>
      <p:ext uri="{BB962C8B-B14F-4D97-AF65-F5344CB8AC3E}">
        <p14:creationId xmlns:p14="http://schemas.microsoft.com/office/powerpoint/2010/main" val="260915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5428"/>
            <a:ext cx="7578322" cy="1302210"/>
          </a:xfrm>
        </p:spPr>
        <p:txBody>
          <a:bodyPr anchor="t"/>
          <a:lstStyle/>
          <a:p>
            <a:pPr algn="l"/>
            <a:r>
              <a:rPr lang="fr-FR" sz="2400" dirty="0" smtClean="0"/>
              <a:t>Une forme plus élaborée : le parti de gueules et d’argent à trois fasces ondées et à la rose brochant le tout, attesté à la fin du XVIe siècle, peut-être déjà en 1508</a:t>
            </a:r>
            <a:endParaRPr lang="fr-FR" sz="2400" dirty="0"/>
          </a:p>
        </p:txBody>
      </p:sp>
      <p:sp>
        <p:nvSpPr>
          <p:cNvPr id="3" name="Espace réservé du texte 2"/>
          <p:cNvSpPr>
            <a:spLocks noGrp="1"/>
          </p:cNvSpPr>
          <p:nvPr>
            <p:ph type="body" idx="1"/>
          </p:nvPr>
        </p:nvSpPr>
        <p:spPr>
          <a:xfrm>
            <a:off x="183823" y="5948313"/>
            <a:ext cx="2729059" cy="766354"/>
          </a:xfrm>
        </p:spPr>
        <p:txBody>
          <a:bodyPr anchor="t"/>
          <a:lstStyle/>
          <a:p>
            <a:r>
              <a:rPr lang="fr-FR" sz="1600" dirty="0"/>
              <a:t>Sceau  de la ville d’Estavayer, peut-être selon la matrice de 1508 &gt;</a:t>
            </a:r>
          </a:p>
          <a:p>
            <a:endParaRPr lang="fr-FR" sz="1600" dirty="0"/>
          </a:p>
        </p:txBody>
      </p:sp>
      <p:sp>
        <p:nvSpPr>
          <p:cNvPr id="5" name="Espace réservé du texte 4"/>
          <p:cNvSpPr>
            <a:spLocks noGrp="1"/>
          </p:cNvSpPr>
          <p:nvPr>
            <p:ph type="body" sz="quarter" idx="3"/>
          </p:nvPr>
        </p:nvSpPr>
        <p:spPr>
          <a:xfrm>
            <a:off x="393569" y="1867876"/>
            <a:ext cx="5038626" cy="1064262"/>
          </a:xfrm>
        </p:spPr>
        <p:txBody>
          <a:bodyPr anchor="t"/>
          <a:lstStyle/>
          <a:p>
            <a:r>
              <a:rPr lang="fr-FR" sz="1800" dirty="0" smtClean="0"/>
              <a:t>La représentation de Joseph </a:t>
            </a:r>
            <a:r>
              <a:rPr lang="fr-FR" sz="1800" dirty="0" err="1" smtClean="0"/>
              <a:t>Hörttner</a:t>
            </a:r>
            <a:r>
              <a:rPr lang="fr-FR" sz="1800" dirty="0" smtClean="0"/>
              <a:t> à l’occasion du mariage de Philippe d’Estavayer, seigneur de Lully et </a:t>
            </a:r>
            <a:r>
              <a:rPr lang="fr-FR" sz="1800" dirty="0" err="1" smtClean="0"/>
              <a:t>Molondin</a:t>
            </a:r>
            <a:r>
              <a:rPr lang="fr-FR" sz="1800" dirty="0" smtClean="0"/>
              <a:t>, avec Elisabeth </a:t>
            </a:r>
            <a:r>
              <a:rPr lang="fr-FR" sz="1800" dirty="0" err="1" smtClean="0"/>
              <a:t>Wallier</a:t>
            </a:r>
            <a:r>
              <a:rPr lang="fr-FR" sz="1800" dirty="0" smtClean="0"/>
              <a:t>, 1599</a:t>
            </a:r>
            <a:endParaRPr lang="fr-FR" sz="1800" dirty="0"/>
          </a:p>
        </p:txBody>
      </p:sp>
      <p:pic>
        <p:nvPicPr>
          <p:cNvPr id="9" name="Espace réservé du contenu 8" descr="Hörttner_Rosed'Estavayer_1599.jpg"/>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3026005" y="3650498"/>
            <a:ext cx="2908169" cy="2297815"/>
          </a:xfrm>
        </p:spPr>
      </p:pic>
      <p:pic>
        <p:nvPicPr>
          <p:cNvPr id="7" name="Espace réservé du contenu 8" descr="sceau_communitas-Staviae_vers1580.jpg"/>
          <p:cNvPicPr>
            <a:picLocks noGrp="1" noChangeAspect="1"/>
          </p:cNvPicPr>
          <p:nvPr>
            <p:ph sz="half" idx="2"/>
          </p:nvPr>
        </p:nvPicPr>
        <p:blipFill rotWithShape="1">
          <a:blip r:embed="rId4" cstate="email">
            <a:lum contrast="20000"/>
            <a:extLst>
              <a:ext uri="{28A0092B-C50C-407E-A947-70E740481C1C}">
                <a14:useLocalDpi xmlns:a14="http://schemas.microsoft.com/office/drawing/2010/main"/>
              </a:ext>
            </a:extLst>
          </a:blip>
          <a:srcRect/>
          <a:stretch/>
        </p:blipFill>
        <p:spPr>
          <a:xfrm>
            <a:off x="311085" y="3306125"/>
            <a:ext cx="2601797" cy="2642188"/>
          </a:xfrm>
        </p:spPr>
      </p:pic>
      <p:pic>
        <p:nvPicPr>
          <p:cNvPr id="2052" name="Picture 4" descr="I:\RBCI\MAH\Estavayer_inventaire_topo_photos\iconographie_archivesvisuelles\Hörttner\4952_Estavayer_basse-def.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0668" y="2400007"/>
            <a:ext cx="3445497" cy="4314660"/>
          </a:xfrm>
          <a:prstGeom prst="rect">
            <a:avLst/>
          </a:prstGeom>
          <a:noFill/>
        </p:spPr>
      </p:pic>
      <p:pic>
        <p:nvPicPr>
          <p:cNvPr id="2053" name="Picture 5" descr="I:\RBCI\MAH\Estavayer_inventaire_topo_photos\Estavayer_histoire+thèmes\Rose d'Estavayer\Estavayer-le-Lac_armoirie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78322" y="115428"/>
            <a:ext cx="1447843" cy="1773941"/>
          </a:xfrm>
          <a:prstGeom prst="rect">
            <a:avLst/>
          </a:prstGeom>
          <a:noFill/>
        </p:spPr>
      </p:pic>
      <p:pic>
        <p:nvPicPr>
          <p:cNvPr id="4098" name="Picture 2" descr="I:\RBCI\MAH\Estavayer_inventaire_topo_photos\Estavayer_histoire+thèmes\Rose d'Estavayer\Sceau_ville_XVIIe0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3281" y="986784"/>
            <a:ext cx="1112882" cy="134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3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sz="quarter"/>
          </p:nvPr>
        </p:nvSpPr>
        <p:spPr>
          <a:xfrm>
            <a:off x="468313" y="260350"/>
            <a:ext cx="8229600" cy="1143000"/>
          </a:xfrm>
        </p:spPr>
        <p:txBody>
          <a:bodyPr/>
          <a:lstStyle/>
          <a:p>
            <a:endParaRPr lang="fr-FR"/>
          </a:p>
        </p:txBody>
      </p:sp>
      <p:pic>
        <p:nvPicPr>
          <p:cNvPr id="66567" name="Picture 7" descr="DSC_0004"/>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150726" y="0"/>
            <a:ext cx="8842548" cy="5734594"/>
          </a:xfrm>
        </p:spPr>
      </p:pic>
      <p:pic>
        <p:nvPicPr>
          <p:cNvPr id="66568" name="Picture 8" descr="Chenaux_tirage_JSudan"/>
          <p:cNvPicPr>
            <a:picLocks noGrp="1" noChangeAspect="1" noChangeArrowheads="1"/>
          </p:cNvPicPr>
          <p:nvPr>
            <p:ph sz="quarter" idx="2"/>
          </p:nvPr>
        </p:nvPicPr>
        <p:blipFill>
          <a:blip r:embed="rId3" cstate="screen">
            <a:lum contrast="10000"/>
          </a:blip>
          <a:srcRect/>
          <a:stretch>
            <a:fillRect/>
          </a:stretch>
        </p:blipFill>
        <p:spPr>
          <a:xfrm>
            <a:off x="0" y="4452063"/>
            <a:ext cx="4598126" cy="2356726"/>
          </a:xfrm>
        </p:spPr>
      </p:pic>
      <p:pic>
        <p:nvPicPr>
          <p:cNvPr id="66569" name="Picture 9" descr="DSC_7935"/>
          <p:cNvPicPr>
            <a:picLocks noGrp="1" noChangeAspect="1" noChangeArrowheads="1"/>
          </p:cNvPicPr>
          <p:nvPr>
            <p:ph sz="quarter" idx="4"/>
          </p:nvPr>
        </p:nvPicPr>
        <p:blipFill>
          <a:blip r:embed="rId4" cstate="screen">
            <a:lum contrast="10000"/>
          </a:blip>
          <a:srcRect/>
          <a:stretch>
            <a:fillRect/>
          </a:stretch>
        </p:blipFill>
        <p:spPr>
          <a:xfrm>
            <a:off x="5714039" y="4572577"/>
            <a:ext cx="3429961" cy="2236211"/>
          </a:xfrm>
        </p:spPr>
      </p:pic>
      <p:pic>
        <p:nvPicPr>
          <p:cNvPr id="66570" name="Picture 10" descr="Motte_aerienne_depuisS"/>
          <p:cNvPicPr>
            <a:picLocks noGrp="1" noChangeAspect="1" noChangeArrowheads="1"/>
          </p:cNvPicPr>
          <p:nvPr>
            <p:ph sz="quarter" idx="3"/>
          </p:nvPr>
        </p:nvPicPr>
        <p:blipFill>
          <a:blip r:embed="rId5" cstate="email">
            <a:lum contrast="10000"/>
            <a:extLst>
              <a:ext uri="{28A0092B-C50C-407E-A947-70E740481C1C}">
                <a14:useLocalDpi xmlns:a14="http://schemas.microsoft.com/office/drawing/2010/main"/>
              </a:ext>
            </a:extLst>
          </a:blip>
          <a:srcRect/>
          <a:stretch>
            <a:fillRect/>
          </a:stretch>
        </p:blipFill>
        <p:spPr>
          <a:xfrm>
            <a:off x="0" y="0"/>
            <a:ext cx="3276600" cy="2136775"/>
          </a:xfrm>
        </p:spPr>
      </p:pic>
      <p:sp>
        <p:nvSpPr>
          <p:cNvPr id="66571" name="Line 11"/>
          <p:cNvSpPr>
            <a:spLocks noChangeShapeType="1"/>
          </p:cNvSpPr>
          <p:nvPr/>
        </p:nvSpPr>
        <p:spPr bwMode="auto">
          <a:xfrm flipH="1">
            <a:off x="1523999" y="2651760"/>
            <a:ext cx="2643051" cy="2834640"/>
          </a:xfrm>
          <a:prstGeom prst="line">
            <a:avLst/>
          </a:prstGeom>
          <a:noFill/>
          <a:ln w="28575">
            <a:solidFill>
              <a:srgbClr val="FF0000"/>
            </a:solidFill>
            <a:round/>
            <a:headEnd/>
            <a:tailEnd/>
          </a:ln>
          <a:effectLst/>
        </p:spPr>
        <p:txBody>
          <a:bodyPr wrap="none" anchor="ctr"/>
          <a:lstStyle/>
          <a:p>
            <a:endParaRPr lang="fr-CH">
              <a:ln w="57150">
                <a:solidFill>
                  <a:schemeClr val="tx1"/>
                </a:solidFill>
              </a:ln>
            </a:endParaRPr>
          </a:p>
        </p:txBody>
      </p:sp>
      <p:sp>
        <p:nvSpPr>
          <p:cNvPr id="66572" name="Line 12"/>
          <p:cNvSpPr>
            <a:spLocks noChangeShapeType="1"/>
          </p:cNvSpPr>
          <p:nvPr/>
        </p:nvSpPr>
        <p:spPr bwMode="auto">
          <a:xfrm flipV="1">
            <a:off x="1523999" y="2651760"/>
            <a:ext cx="3975463" cy="2834640"/>
          </a:xfrm>
          <a:prstGeom prst="line">
            <a:avLst/>
          </a:prstGeom>
          <a:noFill/>
          <a:ln w="28575">
            <a:solidFill>
              <a:srgbClr val="FF0000"/>
            </a:solidFill>
            <a:round/>
            <a:headEnd/>
            <a:tailEnd/>
          </a:ln>
          <a:effectLst/>
        </p:spPr>
        <p:txBody>
          <a:bodyPr wrap="none" anchor="ctr"/>
          <a:lstStyle/>
          <a:p>
            <a:endParaRPr lang="fr-CH"/>
          </a:p>
        </p:txBody>
      </p:sp>
      <p:sp>
        <p:nvSpPr>
          <p:cNvPr id="66573" name="Line 13"/>
          <p:cNvSpPr>
            <a:spLocks noChangeShapeType="1"/>
          </p:cNvSpPr>
          <p:nvPr/>
        </p:nvSpPr>
        <p:spPr bwMode="auto">
          <a:xfrm flipH="1" flipV="1">
            <a:off x="7110662" y="2651760"/>
            <a:ext cx="330698" cy="3082834"/>
          </a:xfrm>
          <a:prstGeom prst="line">
            <a:avLst/>
          </a:prstGeom>
          <a:noFill/>
          <a:ln w="28575">
            <a:solidFill>
              <a:srgbClr val="FF0000"/>
            </a:solidFill>
            <a:round/>
            <a:headEnd/>
            <a:tailEnd/>
          </a:ln>
          <a:effectLst/>
        </p:spPr>
        <p:txBody>
          <a:bodyPr wrap="none" anchor="ctr"/>
          <a:lstStyle/>
          <a:p>
            <a:endParaRPr lang="fr-CH"/>
          </a:p>
        </p:txBody>
      </p:sp>
      <p:sp>
        <p:nvSpPr>
          <p:cNvPr id="66574" name="Line 14"/>
          <p:cNvSpPr>
            <a:spLocks noChangeShapeType="1"/>
          </p:cNvSpPr>
          <p:nvPr/>
        </p:nvSpPr>
        <p:spPr bwMode="auto">
          <a:xfrm flipV="1">
            <a:off x="1905000" y="796834"/>
            <a:ext cx="2876006" cy="193766"/>
          </a:xfrm>
          <a:prstGeom prst="line">
            <a:avLst/>
          </a:prstGeom>
          <a:noFill/>
          <a:ln w="28575">
            <a:solidFill>
              <a:srgbClr val="FF0000"/>
            </a:solidFill>
            <a:round/>
            <a:headEnd/>
            <a:tailEnd/>
          </a:ln>
          <a:effectLst/>
        </p:spPr>
        <p:txBody>
          <a:bodyPr wrap="none" anchor="ctr"/>
          <a:lstStyle/>
          <a:p>
            <a:endParaRPr lang="fr-C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St-Laurent_grilles_armoiries-3.jpg"/>
          <p:cNvPicPr>
            <a:picLocks noGrp="1" noChangeAspect="1"/>
          </p:cNvPicPr>
          <p:nvPr>
            <p:ph sz="quarter" idx="3"/>
          </p:nvPr>
        </p:nvPicPr>
        <p:blipFill rotWithShape="1">
          <a:blip r:embed="rId2" cstate="email">
            <a:extLst>
              <a:ext uri="{28A0092B-C50C-407E-A947-70E740481C1C}">
                <a14:useLocalDpi xmlns:a14="http://schemas.microsoft.com/office/drawing/2010/main"/>
              </a:ext>
            </a:extLst>
          </a:blip>
          <a:srcRect/>
          <a:stretch/>
        </p:blipFill>
        <p:spPr>
          <a:xfrm>
            <a:off x="-10211" y="3629321"/>
            <a:ext cx="3896382" cy="3083826"/>
          </a:xfrm>
        </p:spPr>
      </p:pic>
      <p:sp>
        <p:nvSpPr>
          <p:cNvPr id="2" name="Titre 1"/>
          <p:cNvSpPr>
            <a:spLocks noGrp="1"/>
          </p:cNvSpPr>
          <p:nvPr>
            <p:ph type="title" sz="quarter"/>
          </p:nvPr>
        </p:nvSpPr>
        <p:spPr>
          <a:xfrm>
            <a:off x="5872898" y="122548"/>
            <a:ext cx="2813901" cy="3393650"/>
          </a:xfrm>
        </p:spPr>
        <p:txBody>
          <a:bodyPr anchor="t"/>
          <a:lstStyle/>
          <a:p>
            <a:pPr algn="l"/>
            <a:r>
              <a:rPr lang="fr-FR" sz="2800" dirty="0" smtClean="0"/>
              <a:t>Sur les grilles de Pierre </a:t>
            </a:r>
            <a:r>
              <a:rPr lang="fr-FR" sz="2800" dirty="0" err="1" smtClean="0"/>
              <a:t>Rochat</a:t>
            </a:r>
            <a:r>
              <a:rPr lang="fr-FR" sz="2800" dirty="0" smtClean="0"/>
              <a:t>, 1505-06, un ajout plus tardif</a:t>
            </a:r>
            <a:endParaRPr lang="fr-FR" sz="2800" dirty="0"/>
          </a:p>
        </p:txBody>
      </p:sp>
      <p:pic>
        <p:nvPicPr>
          <p:cNvPr id="7" name="Espace réservé du contenu 6" descr="St-Laurent_grilles_armoiries-2.jpg"/>
          <p:cNvPicPr>
            <a:picLocks noGrp="1" noChangeAspect="1"/>
          </p:cNvPicPr>
          <p:nvPr>
            <p:ph sz="quarter" idx="1"/>
          </p:nvPr>
        </p:nvPicPr>
        <p:blipFill rotWithShape="1">
          <a:blip r:embed="rId3" cstate="email">
            <a:extLst>
              <a:ext uri="{28A0092B-C50C-407E-A947-70E740481C1C}">
                <a14:useLocalDpi xmlns:a14="http://schemas.microsoft.com/office/drawing/2010/main"/>
              </a:ext>
            </a:extLst>
          </a:blip>
          <a:srcRect/>
          <a:stretch/>
        </p:blipFill>
        <p:spPr>
          <a:xfrm>
            <a:off x="6504495" y="4163802"/>
            <a:ext cx="2618324" cy="2549345"/>
          </a:xfrm>
        </p:spPr>
      </p:pic>
      <p:pic>
        <p:nvPicPr>
          <p:cNvPr id="3" name="Espace réservé du contenu 2" descr="St-Laurent_grille_armoiriesVille.jpg"/>
          <p:cNvPicPr>
            <a:picLocks noGrp="1" noChangeAspect="1"/>
          </p:cNvPicPr>
          <p:nvPr>
            <p:ph sz="quarter" idx="2"/>
          </p:nvPr>
        </p:nvPicPr>
        <p:blipFill rotWithShape="1">
          <a:blip r:embed="rId4" cstate="email">
            <a:extLst>
              <a:ext uri="{28A0092B-C50C-407E-A947-70E740481C1C}">
                <a14:useLocalDpi xmlns:a14="http://schemas.microsoft.com/office/drawing/2010/main"/>
              </a:ext>
            </a:extLst>
          </a:blip>
          <a:srcRect/>
          <a:stretch/>
        </p:blipFill>
        <p:spPr>
          <a:xfrm>
            <a:off x="-1" y="0"/>
            <a:ext cx="5540049" cy="4143616"/>
          </a:xfrm>
        </p:spPr>
      </p:pic>
      <p:sp>
        <p:nvSpPr>
          <p:cNvPr id="6" name="Espace réservé du contenu 5"/>
          <p:cNvSpPr>
            <a:spLocks noGrp="1"/>
          </p:cNvSpPr>
          <p:nvPr>
            <p:ph sz="quarter" idx="4"/>
          </p:nvPr>
        </p:nvSpPr>
        <p:spPr>
          <a:xfrm>
            <a:off x="4119513" y="4143616"/>
            <a:ext cx="2253007" cy="2569531"/>
          </a:xfrm>
        </p:spPr>
        <p:txBody>
          <a:bodyPr/>
          <a:lstStyle/>
          <a:p>
            <a:pPr algn="just">
              <a:buNone/>
            </a:pPr>
            <a:r>
              <a:rPr lang="fr-FR" sz="1800" dirty="0" smtClean="0"/>
              <a:t>Plaques aux armes de</a:t>
            </a:r>
          </a:p>
          <a:p>
            <a:pPr algn="just">
              <a:buNone/>
            </a:pPr>
            <a:r>
              <a:rPr lang="fr-FR" sz="1800" dirty="0" smtClean="0"/>
              <a:t>la ville apposées</a:t>
            </a:r>
          </a:p>
          <a:p>
            <a:pPr algn="just">
              <a:buNone/>
            </a:pPr>
            <a:r>
              <a:rPr lang="fr-FR" sz="1800" dirty="0" smtClean="0"/>
              <a:t>sans doute en 1619,</a:t>
            </a:r>
          </a:p>
          <a:p>
            <a:pPr algn="just">
              <a:buNone/>
            </a:pPr>
            <a:r>
              <a:rPr lang="fr-FR" sz="1800" dirty="0" smtClean="0"/>
              <a:t>voire en 1716, aux </a:t>
            </a:r>
          </a:p>
          <a:p>
            <a:pPr algn="just">
              <a:buNone/>
            </a:pPr>
            <a:r>
              <a:rPr lang="fr-FR" sz="1800" dirty="0" smtClean="0"/>
              <a:t>côtés  des armes de </a:t>
            </a:r>
          </a:p>
          <a:p>
            <a:pPr algn="just">
              <a:buNone/>
            </a:pPr>
            <a:r>
              <a:rPr lang="fr-FR" sz="1800" dirty="0" smtClean="0"/>
              <a:t>François </a:t>
            </a:r>
            <a:r>
              <a:rPr lang="fr-FR" sz="1800" dirty="0" err="1" smtClean="0"/>
              <a:t>Badoux</a:t>
            </a:r>
            <a:r>
              <a:rPr lang="fr-FR" sz="1800" dirty="0" smtClean="0"/>
              <a:t> et du </a:t>
            </a:r>
          </a:p>
          <a:p>
            <a:pPr algn="just">
              <a:buNone/>
            </a:pPr>
            <a:r>
              <a:rPr lang="fr-FR" sz="1800" dirty="0" smtClean="0"/>
              <a:t>Fabricien </a:t>
            </a:r>
            <a:r>
              <a:rPr lang="fr-FR" sz="1800" dirty="0" err="1" smtClean="0"/>
              <a:t>Fçois</a:t>
            </a:r>
            <a:r>
              <a:rPr lang="fr-FR" sz="1800" dirty="0" smtClean="0"/>
              <a:t>-Pierre </a:t>
            </a:r>
          </a:p>
          <a:p>
            <a:pPr algn="just">
              <a:buNone/>
            </a:pPr>
            <a:r>
              <a:rPr lang="fr-FR" sz="1800" dirty="0" err="1" smtClean="0"/>
              <a:t>Demierre</a:t>
            </a:r>
            <a:endParaRPr lang="fr-FR" sz="1800" dirty="0"/>
          </a:p>
        </p:txBody>
      </p:sp>
    </p:spTree>
    <p:extLst>
      <p:ext uri="{BB962C8B-B14F-4D97-AF65-F5344CB8AC3E}">
        <p14:creationId xmlns:p14="http://schemas.microsoft.com/office/powerpoint/2010/main" val="335940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RBCI\MAH\Estavayer_inventaire_topo_photos\Eglise St-Laurent\photos\DSC_7573.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65033" y="1071589"/>
            <a:ext cx="8574089" cy="57045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72667" y="280663"/>
            <a:ext cx="2031325" cy="369332"/>
          </a:xfrm>
          <a:prstGeom prst="rect">
            <a:avLst/>
          </a:prstGeom>
          <a:noFill/>
        </p:spPr>
        <p:txBody>
          <a:bodyPr wrap="none" rtlCol="0">
            <a:spAutoFit/>
          </a:bodyPr>
          <a:lstStyle/>
          <a:p>
            <a:r>
              <a:rPr lang="fr-CH" dirty="0" smtClean="0"/>
              <a:t>La chaire de 1718</a:t>
            </a:r>
            <a:endParaRPr lang="fr-CH" dirty="0"/>
          </a:p>
        </p:txBody>
      </p:sp>
    </p:spTree>
    <p:extLst>
      <p:ext uri="{BB962C8B-B14F-4D97-AF65-F5344CB8AC3E}">
        <p14:creationId xmlns:p14="http://schemas.microsoft.com/office/powerpoint/2010/main" val="360975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pPr algn="l"/>
            <a:r>
              <a:rPr lang="fr-CH" sz="2400" dirty="0" smtClean="0"/>
              <a:t>Les fasces ondées d’argent évoquent la forte présence de l’eau: les armoiries d’</a:t>
            </a:r>
            <a:r>
              <a:rPr lang="fr-CH" sz="2400" dirty="0" err="1" smtClean="0"/>
              <a:t>Yverdon</a:t>
            </a:r>
            <a:r>
              <a:rPr lang="fr-CH" sz="2400" dirty="0" smtClean="0"/>
              <a:t> et de Morges les adoptent également</a:t>
            </a:r>
            <a:endParaRPr lang="fr-CH" sz="2400" dirty="0"/>
          </a:p>
        </p:txBody>
      </p:sp>
      <p:pic>
        <p:nvPicPr>
          <p:cNvPr id="5" name="Espace réservé du contenu 4" descr="Yverdon_armoirie.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329939" y="1781666"/>
            <a:ext cx="3912123" cy="4040918"/>
          </a:xfrm>
        </p:spPr>
      </p:pic>
      <p:pic>
        <p:nvPicPr>
          <p:cNvPr id="6" name="Espace réservé du contenu 5" descr="Morges_armoiries_1597.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52767" y="1951348"/>
            <a:ext cx="3365369" cy="413659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RBCI\MAH\Estavayer_inventaire_topo_photos\Hôtel-de-ville_rue de l'\Hdv_rue_gene\DSC_075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4617"/>
            <a:ext cx="4694664" cy="361720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I:\RBCI\MAH\Estavayer_inventaire_topo_photos\Hôtel-de-ville_rue de l'\Hdv 11_grenette\DSC_1456.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bwMode="auto">
          <a:xfrm>
            <a:off x="1" y="3612995"/>
            <a:ext cx="3055434" cy="21941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RBCI\MAH\Estavayer_inventaire_topo_photos\Hôtel-de-ville_rue de l'\Hdv 11_grenette\DSC_115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39629" y="0"/>
            <a:ext cx="4181708" cy="361661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I:\RBCI\MAH\Estavayer_inventaire_topo_photos\St-Claude_place\St_Claude 1\P101081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46478" y="3683267"/>
            <a:ext cx="2896373" cy="217228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RBCI\MAH\Estavayer_inventaire_topo_photos\St-Claude_place\St_Claude 1\StClaude1_génédepuisE_25010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15840" y="3683266"/>
            <a:ext cx="3549036" cy="266177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0" y="5923397"/>
            <a:ext cx="5515840" cy="646331"/>
          </a:xfrm>
          <a:prstGeom prst="rect">
            <a:avLst/>
          </a:prstGeom>
          <a:noFill/>
        </p:spPr>
        <p:txBody>
          <a:bodyPr wrap="square" rtlCol="0">
            <a:spAutoFit/>
          </a:bodyPr>
          <a:lstStyle/>
          <a:p>
            <a:r>
              <a:rPr lang="fr-CH" dirty="0" smtClean="0"/>
              <a:t>Edifices communaux: Hôtel de ville (XVIIe), grenette (1822) et ancienne école (XVIIe) </a:t>
            </a:r>
            <a:endParaRPr lang="fr-CH" dirty="0"/>
          </a:p>
        </p:txBody>
      </p:sp>
    </p:spTree>
    <p:extLst>
      <p:ext uri="{BB962C8B-B14F-4D97-AF65-F5344CB8AC3E}">
        <p14:creationId xmlns:p14="http://schemas.microsoft.com/office/powerpoint/2010/main" val="98978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pPr algn="l"/>
            <a:r>
              <a:rPr lang="fr-CH" sz="2800" dirty="0" smtClean="0"/>
              <a:t>Les édifices communaux : - la poste, 1900-1901</a:t>
            </a:r>
            <a:br>
              <a:rPr lang="fr-CH" sz="2800" dirty="0" smtClean="0"/>
            </a:br>
            <a:r>
              <a:rPr lang="fr-CH" sz="2800" dirty="0" smtClean="0"/>
              <a:t>								 - L’école </a:t>
            </a:r>
            <a:r>
              <a:rPr lang="fr-CH" sz="2800" smtClean="0"/>
              <a:t>des filles, 1899-1900</a:t>
            </a:r>
            <a:endParaRPr lang="fr-CH" sz="2800" dirty="0"/>
          </a:p>
        </p:txBody>
      </p:sp>
      <p:pic>
        <p:nvPicPr>
          <p:cNvPr id="5" name="Espace réservé du contenu 4" descr="Poste_clef-de-l'entrée_Rose de la ville.jpg"/>
          <p:cNvPicPr>
            <a:picLocks noGrp="1" noChangeAspect="1"/>
          </p:cNvPicPr>
          <p:nvPr>
            <p:ph sz="half" idx="1"/>
          </p:nvPr>
        </p:nvPicPr>
        <p:blipFill>
          <a:blip r:embed="rId2" cstate="email">
            <a:lum bright="-10000" contrast="20000"/>
            <a:extLst>
              <a:ext uri="{28A0092B-C50C-407E-A947-70E740481C1C}">
                <a14:useLocalDpi xmlns:a14="http://schemas.microsoft.com/office/drawing/2010/main"/>
              </a:ext>
            </a:extLst>
          </a:blip>
          <a:stretch>
            <a:fillRect/>
          </a:stretch>
        </p:blipFill>
        <p:spPr>
          <a:xfrm>
            <a:off x="457199" y="1830368"/>
            <a:ext cx="4661555" cy="4692747"/>
          </a:xfrm>
        </p:spPr>
      </p:pic>
      <p:pic>
        <p:nvPicPr>
          <p:cNvPr id="6" name="Espace réservé du contenu 5" descr="DSC_0097.JPG"/>
          <p:cNvPicPr>
            <a:picLocks noGrp="1" noChangeAspect="1"/>
          </p:cNvPicPr>
          <p:nvPr>
            <p:ph sz="half" idx="2"/>
          </p:nvPr>
        </p:nvPicPr>
        <p:blipFill>
          <a:blip r:embed="rId3" cstate="email">
            <a:lum contrast="20000"/>
            <a:extLst>
              <a:ext uri="{28A0092B-C50C-407E-A947-70E740481C1C}">
                <a14:useLocalDpi xmlns:a14="http://schemas.microsoft.com/office/drawing/2010/main"/>
              </a:ext>
            </a:extLst>
          </a:blip>
          <a:stretch>
            <a:fillRect/>
          </a:stretch>
        </p:blipFill>
        <p:spPr>
          <a:xfrm rot="16200000">
            <a:off x="4700833" y="2633180"/>
            <a:ext cx="4775267" cy="319666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771102"/>
          </a:xfrm>
        </p:spPr>
        <p:txBody>
          <a:bodyPr anchor="t"/>
          <a:lstStyle/>
          <a:p>
            <a:pPr algn="just"/>
            <a:r>
              <a:rPr lang="fr-FR" sz="2400" dirty="0" smtClean="0"/>
              <a:t>Quelques objets participant à la vie collective marqués de la Rose de la ville</a:t>
            </a:r>
            <a:endParaRPr lang="fr-FR" sz="2400" dirty="0"/>
          </a:p>
        </p:txBody>
      </p:sp>
      <p:pic>
        <p:nvPicPr>
          <p:cNvPr id="7" name="Espace réservé du contenu 6" descr="Musée_pot-armoiries.JPG"/>
          <p:cNvPicPr>
            <a:picLocks noGrp="1" noChangeAspect="1"/>
          </p:cNvPicPr>
          <p:nvPr>
            <p:ph sz="quarter" idx="1"/>
          </p:nvPr>
        </p:nvPicPr>
        <p:blipFill rotWithShape="1">
          <a:blip r:embed="rId2" cstate="email">
            <a:extLst>
              <a:ext uri="{28A0092B-C50C-407E-A947-70E740481C1C}">
                <a14:useLocalDpi xmlns:a14="http://schemas.microsoft.com/office/drawing/2010/main"/>
              </a:ext>
            </a:extLst>
          </a:blip>
          <a:srcRect r="-556"/>
          <a:stretch/>
        </p:blipFill>
        <p:spPr>
          <a:xfrm>
            <a:off x="457200" y="1189372"/>
            <a:ext cx="4473019" cy="2991837"/>
          </a:xfrm>
        </p:spPr>
      </p:pic>
      <p:pic>
        <p:nvPicPr>
          <p:cNvPr id="9" name="Espace réservé du contenu 8" descr="PlMoudon_grille_rose_detail_270207.JPG"/>
          <p:cNvPicPr>
            <a:picLocks noGrp="1" noChangeAspect="1"/>
          </p:cNvPicPr>
          <p:nvPr>
            <p:ph sz="quarter" idx="2"/>
          </p:nvPr>
        </p:nvPicPr>
        <p:blipFill rotWithShape="1">
          <a:blip r:embed="rId3" cstate="email">
            <a:extLst>
              <a:ext uri="{28A0092B-C50C-407E-A947-70E740481C1C}">
                <a14:useLocalDpi xmlns:a14="http://schemas.microsoft.com/office/drawing/2010/main"/>
              </a:ext>
            </a:extLst>
          </a:blip>
          <a:srcRect l="-1076"/>
          <a:stretch/>
        </p:blipFill>
        <p:spPr>
          <a:xfrm>
            <a:off x="5061065" y="1189372"/>
            <a:ext cx="3625735" cy="5080423"/>
          </a:xfrm>
        </p:spPr>
      </p:pic>
      <p:sp>
        <p:nvSpPr>
          <p:cNvPr id="6" name="Espace réservé du contenu 5"/>
          <p:cNvSpPr>
            <a:spLocks noGrp="1"/>
          </p:cNvSpPr>
          <p:nvPr>
            <p:ph sz="quarter" idx="4"/>
          </p:nvPr>
        </p:nvSpPr>
        <p:spPr/>
        <p:txBody>
          <a:bodyPr/>
          <a:lstStyle/>
          <a:p>
            <a:endParaRPr lang="fr-FR"/>
          </a:p>
        </p:txBody>
      </p:sp>
      <p:sp>
        <p:nvSpPr>
          <p:cNvPr id="10" name="Espace réservé du contenu 9"/>
          <p:cNvSpPr>
            <a:spLocks noGrp="1"/>
          </p:cNvSpPr>
          <p:nvPr>
            <p:ph sz="quarter" idx="3"/>
          </p:nvPr>
        </p:nvSpPr>
        <p:spPr/>
        <p:txBody>
          <a:bodyPr/>
          <a:lstStyle/>
          <a:p>
            <a:endParaRPr lang="fr-FR"/>
          </a:p>
        </p:txBody>
      </p:sp>
      <p:pic>
        <p:nvPicPr>
          <p:cNvPr id="3074" name="Picture 2" descr="I:\RBCI\MAH\Estavayer_inventaire_topo_photos\enceinte\tour_porte des Religieuses\EST-TDOM_2012-07-16_PI-porte (2).JPG"/>
          <p:cNvPicPr>
            <a:picLocks noChangeAspect="1" noChangeArrowheads="1"/>
          </p:cNvPicPr>
          <p:nvPr/>
        </p:nvPicPr>
        <p:blipFill>
          <a:blip r:embed="rId4" cstate="screen">
            <a:lum bright="10000" contrast="20000"/>
          </a:blip>
          <a:srcRect/>
          <a:stretch>
            <a:fillRect/>
          </a:stretch>
        </p:blipFill>
        <p:spPr bwMode="auto">
          <a:xfrm>
            <a:off x="457200" y="4421170"/>
            <a:ext cx="4502584" cy="2007909"/>
          </a:xfrm>
          <a:prstGeom prst="rect">
            <a:avLst/>
          </a:prstGeom>
          <a:noFill/>
        </p:spPr>
      </p:pic>
    </p:spTree>
    <p:extLst>
      <p:ext uri="{BB962C8B-B14F-4D97-AF65-F5344CB8AC3E}">
        <p14:creationId xmlns:p14="http://schemas.microsoft.com/office/powerpoint/2010/main" val="420940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pPr algn="l"/>
            <a:r>
              <a:rPr lang="fr-CH" sz="2800" dirty="0" smtClean="0"/>
              <a:t>Les marques de l’exercice du pouvoir communal</a:t>
            </a:r>
            <a:endParaRPr lang="fr-CH" sz="2800" dirty="0"/>
          </a:p>
        </p:txBody>
      </p:sp>
      <p:sp>
        <p:nvSpPr>
          <p:cNvPr id="3" name="Espace réservé du texte 2"/>
          <p:cNvSpPr>
            <a:spLocks noGrp="1"/>
          </p:cNvSpPr>
          <p:nvPr>
            <p:ph type="body" idx="1"/>
          </p:nvPr>
        </p:nvSpPr>
        <p:spPr>
          <a:xfrm>
            <a:off x="457200" y="980388"/>
            <a:ext cx="4040188" cy="942679"/>
          </a:xfrm>
        </p:spPr>
        <p:txBody>
          <a:bodyPr anchor="t"/>
          <a:lstStyle/>
          <a:p>
            <a:r>
              <a:rPr lang="fr-CH" dirty="0" smtClean="0"/>
              <a:t>Bâton de l’huissier accompagnant le gouverneur </a:t>
            </a:r>
            <a:endParaRPr lang="fr-CH" dirty="0"/>
          </a:p>
        </p:txBody>
      </p:sp>
      <p:pic>
        <p:nvPicPr>
          <p:cNvPr id="7" name="Espace réservé du contenu 6" descr="bâton-huissier_musée.jpg"/>
          <p:cNvPicPr>
            <a:picLocks noGrp="1" noChangeAspect="1"/>
          </p:cNvPicPr>
          <p:nvPr>
            <p:ph sz="half" idx="2"/>
          </p:nvPr>
        </p:nvPicPr>
        <p:blipFill>
          <a:blip r:embed="rId2" cstate="email">
            <a:lum contrast="20000"/>
            <a:extLst>
              <a:ext uri="{28A0092B-C50C-407E-A947-70E740481C1C}">
                <a14:useLocalDpi xmlns:a14="http://schemas.microsoft.com/office/drawing/2010/main"/>
              </a:ext>
            </a:extLst>
          </a:blip>
          <a:stretch>
            <a:fillRect/>
          </a:stretch>
        </p:blipFill>
        <p:spPr>
          <a:xfrm>
            <a:off x="647845" y="1923067"/>
            <a:ext cx="3151988" cy="4708525"/>
          </a:xfrm>
        </p:spPr>
      </p:pic>
      <p:sp>
        <p:nvSpPr>
          <p:cNvPr id="5" name="Espace réservé du texte 4"/>
          <p:cNvSpPr>
            <a:spLocks noGrp="1"/>
          </p:cNvSpPr>
          <p:nvPr>
            <p:ph type="body" sz="quarter" idx="3"/>
          </p:nvPr>
        </p:nvSpPr>
        <p:spPr>
          <a:xfrm>
            <a:off x="4645025" y="980388"/>
            <a:ext cx="4041775" cy="942679"/>
          </a:xfrm>
        </p:spPr>
        <p:txBody>
          <a:bodyPr anchor="t"/>
          <a:lstStyle/>
          <a:p>
            <a:r>
              <a:rPr lang="fr-CH" dirty="0" smtClean="0"/>
              <a:t>     Plaque du grand sautier</a:t>
            </a:r>
            <a:endParaRPr lang="fr-CH" dirty="0"/>
          </a:p>
        </p:txBody>
      </p:sp>
      <p:pic>
        <p:nvPicPr>
          <p:cNvPr id="8" name="Espace réservé du contenu 7" descr="Musée_Plaque_GrandSautier.jpg"/>
          <p:cNvPicPr>
            <a:picLocks noGrp="1" noChangeAspect="1"/>
          </p:cNvPicPr>
          <p:nvPr>
            <p:ph sz="quarter" idx="4"/>
          </p:nvPr>
        </p:nvPicPr>
        <p:blipFill>
          <a:blip r:embed="rId3" cstate="email">
            <a:lum bright="-10000" contrast="20000"/>
            <a:extLst>
              <a:ext uri="{28A0092B-C50C-407E-A947-70E740481C1C}">
                <a14:useLocalDpi xmlns:a14="http://schemas.microsoft.com/office/drawing/2010/main"/>
              </a:ext>
            </a:extLst>
          </a:blip>
          <a:stretch>
            <a:fillRect/>
          </a:stretch>
        </p:blipFill>
        <p:spPr>
          <a:xfrm>
            <a:off x="5429839" y="1639979"/>
            <a:ext cx="2564091" cy="520782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pPr algn="l"/>
            <a:r>
              <a:rPr lang="fr-CH" sz="2400" dirty="0" smtClean="0"/>
              <a:t>Le manteau de l’huissier et le tambour du crieur</a:t>
            </a:r>
            <a:br>
              <a:rPr lang="fr-CH" sz="2400" dirty="0" smtClean="0"/>
            </a:br>
            <a:r>
              <a:rPr lang="fr-CH" sz="2400" dirty="0" smtClean="0"/>
              <a:t>Les livrées aux couleurs rouge et blanche de la ville sont attestées dès 1434</a:t>
            </a:r>
            <a:endParaRPr lang="fr-CH" sz="2400" dirty="0"/>
          </a:p>
        </p:txBody>
      </p:sp>
      <p:sp>
        <p:nvSpPr>
          <p:cNvPr id="3" name="Espace réservé du contenu 2"/>
          <p:cNvSpPr>
            <a:spLocks noGrp="1"/>
          </p:cNvSpPr>
          <p:nvPr>
            <p:ph sz="half" idx="1"/>
          </p:nvPr>
        </p:nvSpPr>
        <p:spPr/>
        <p:txBody>
          <a:bodyPr/>
          <a:lstStyle/>
          <a:p>
            <a:endParaRPr lang="fr-CH"/>
          </a:p>
        </p:txBody>
      </p:sp>
      <p:sp>
        <p:nvSpPr>
          <p:cNvPr id="4" name="Espace réservé du contenu 3"/>
          <p:cNvSpPr>
            <a:spLocks noGrp="1"/>
          </p:cNvSpPr>
          <p:nvPr>
            <p:ph sz="half" idx="2"/>
          </p:nvPr>
        </p:nvSpPr>
        <p:spPr/>
        <p:txBody>
          <a:bodyPr/>
          <a:lstStyle/>
          <a:p>
            <a:endParaRPr lang="fr-CH"/>
          </a:p>
        </p:txBody>
      </p:sp>
      <p:pic>
        <p:nvPicPr>
          <p:cNvPr id="4098" name="Picture 2" descr="I:\RBCI\MAH\Estavayer_inventaire_topo_photos\Musée_ Rue du\Musee 13\Musee13_collections\Musee\DSC_0012.JPG"/>
          <p:cNvPicPr>
            <a:picLocks noChangeAspect="1" noChangeArrowheads="1"/>
          </p:cNvPicPr>
          <p:nvPr/>
        </p:nvPicPr>
        <p:blipFill>
          <a:blip r:embed="rId3" cstate="email">
            <a:lum bright="10000" contrast="30000"/>
            <a:extLst>
              <a:ext uri="{28A0092B-C50C-407E-A947-70E740481C1C}">
                <a14:useLocalDpi xmlns:a14="http://schemas.microsoft.com/office/drawing/2010/main"/>
              </a:ext>
            </a:extLst>
          </a:blip>
          <a:srcRect/>
          <a:stretch>
            <a:fillRect/>
          </a:stretch>
        </p:blipFill>
        <p:spPr bwMode="auto">
          <a:xfrm>
            <a:off x="730578" y="1600200"/>
            <a:ext cx="3375425" cy="5069410"/>
          </a:xfrm>
          <a:prstGeom prst="rect">
            <a:avLst/>
          </a:prstGeom>
          <a:noFill/>
        </p:spPr>
      </p:pic>
      <p:pic>
        <p:nvPicPr>
          <p:cNvPr id="4099" name="Picture 3" descr="I:\RBCI\MAH\Estavayer_inventaire_topo_photos\Musée_ Rue du\Musee 13\Musee13_collections\DSC_00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1" y="1600200"/>
            <a:ext cx="4038600" cy="50694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a:xfrm>
            <a:off x="457200" y="3586163"/>
            <a:ext cx="2511425" cy="1087437"/>
          </a:xfrm>
        </p:spPr>
        <p:txBody>
          <a:bodyPr anchor="t"/>
          <a:lstStyle/>
          <a:p>
            <a:pPr algn="l"/>
            <a:r>
              <a:rPr lang="fr-FR" sz="1600" dirty="0" smtClean="0"/>
              <a:t>1)  Sceau de Renaud II coseigneur d’Estavayer, 1230</a:t>
            </a:r>
          </a:p>
        </p:txBody>
      </p:sp>
      <p:pic>
        <p:nvPicPr>
          <p:cNvPr id="15362" name="Espace réservé du contenu 4" descr="Sceau_RenaudIII_cosEstav_1230.jp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22250" y="212725"/>
            <a:ext cx="2614613" cy="3168650"/>
          </a:xfrm>
        </p:spPr>
      </p:pic>
      <p:pic>
        <p:nvPicPr>
          <p:cNvPr id="15363" name="Espace réservé du contenu 5" descr="Sceau_GuillaumeII_cosEstav_1230.jpg"/>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3159125" y="285750"/>
            <a:ext cx="2579688" cy="2889250"/>
          </a:xfrm>
        </p:spPr>
      </p:pic>
      <p:pic>
        <p:nvPicPr>
          <p:cNvPr id="15364" name="Image 7" descr="Sceau_Jacques_EstavCugy_vers1260.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8813" y="106363"/>
            <a:ext cx="3227387" cy="3275012"/>
          </a:xfrm>
          <a:prstGeom prst="rect">
            <a:avLst/>
          </a:prstGeom>
          <a:noFill/>
          <a:ln w="9525">
            <a:noFill/>
            <a:miter lim="800000"/>
            <a:headEnd/>
            <a:tailEnd/>
          </a:ln>
        </p:spPr>
      </p:pic>
      <p:sp>
        <p:nvSpPr>
          <p:cNvPr id="15365" name="Titre 1"/>
          <p:cNvSpPr txBox="1">
            <a:spLocks/>
          </p:cNvSpPr>
          <p:nvPr/>
        </p:nvSpPr>
        <p:spPr bwMode="auto">
          <a:xfrm>
            <a:off x="3305175" y="3586163"/>
            <a:ext cx="2433638" cy="945197"/>
          </a:xfrm>
          <a:prstGeom prst="rect">
            <a:avLst/>
          </a:prstGeom>
          <a:noFill/>
          <a:ln w="9525">
            <a:noFill/>
            <a:miter lim="800000"/>
            <a:headEnd/>
            <a:tailEnd/>
          </a:ln>
        </p:spPr>
        <p:txBody>
          <a:bodyPr>
            <a:prstTxWarp prst="textNoShape">
              <a:avLst/>
            </a:prstTxWarp>
          </a:bodyPr>
          <a:lstStyle/>
          <a:p>
            <a:r>
              <a:rPr lang="fr-FR" sz="1600" dirty="0" smtClean="0">
                <a:latin typeface="Calibri" charset="0"/>
              </a:rPr>
              <a:t>2) </a:t>
            </a:r>
            <a:r>
              <a:rPr lang="fr-FR" sz="1600" dirty="0">
                <a:latin typeface="Calibri" charset="0"/>
              </a:rPr>
              <a:t>sceau de Guillaume II, coseigneur d’Estavayer, </a:t>
            </a:r>
            <a:r>
              <a:rPr lang="fr-FR" sz="1600" dirty="0" smtClean="0">
                <a:latin typeface="Calibri" charset="0"/>
              </a:rPr>
              <a:t> branche aînée, 1230</a:t>
            </a:r>
            <a:endParaRPr lang="fr-FR" sz="1600" dirty="0">
              <a:latin typeface="Calibri" charset="0"/>
            </a:endParaRPr>
          </a:p>
        </p:txBody>
      </p:sp>
      <p:sp>
        <p:nvSpPr>
          <p:cNvPr id="15366" name="Titre 1"/>
          <p:cNvSpPr txBox="1">
            <a:spLocks/>
          </p:cNvSpPr>
          <p:nvPr/>
        </p:nvSpPr>
        <p:spPr bwMode="auto">
          <a:xfrm>
            <a:off x="6424613" y="3586163"/>
            <a:ext cx="2297112" cy="1212850"/>
          </a:xfrm>
          <a:prstGeom prst="rect">
            <a:avLst/>
          </a:prstGeom>
          <a:noFill/>
          <a:ln w="9525">
            <a:noFill/>
            <a:miter lim="800000"/>
            <a:headEnd/>
            <a:tailEnd/>
          </a:ln>
        </p:spPr>
        <p:txBody>
          <a:bodyPr>
            <a:prstTxWarp prst="textNoShape">
              <a:avLst/>
            </a:prstTxWarp>
          </a:bodyPr>
          <a:lstStyle/>
          <a:p>
            <a:r>
              <a:rPr lang="fr-FR" sz="1600" dirty="0">
                <a:latin typeface="Calibri" charset="0"/>
              </a:rPr>
              <a:t>3) Sceau de Jacques d’Estavayer-</a:t>
            </a:r>
            <a:r>
              <a:rPr lang="fr-FR" sz="1600" dirty="0" err="1">
                <a:latin typeface="Calibri" charset="0"/>
              </a:rPr>
              <a:t>Cugy</a:t>
            </a:r>
            <a:r>
              <a:rPr lang="fr-FR" sz="1600" dirty="0">
                <a:latin typeface="Calibri" charset="0"/>
              </a:rPr>
              <a:t>, vers 1260, version adoptée déjà en </a:t>
            </a:r>
            <a:r>
              <a:rPr lang="fr-FR" sz="1600" dirty="0" smtClean="0">
                <a:latin typeface="Calibri" charset="0"/>
              </a:rPr>
              <a:t>1233, par Renaud II</a:t>
            </a:r>
            <a:endParaRPr lang="fr-FR" sz="1600" dirty="0">
              <a:latin typeface="Calibri" charset="0"/>
            </a:endParaRPr>
          </a:p>
        </p:txBody>
      </p:sp>
      <p:sp>
        <p:nvSpPr>
          <p:cNvPr id="15367" name="Titre 1"/>
          <p:cNvSpPr txBox="1">
            <a:spLocks/>
          </p:cNvSpPr>
          <p:nvPr/>
        </p:nvSpPr>
        <p:spPr bwMode="auto">
          <a:xfrm>
            <a:off x="609600" y="4948238"/>
            <a:ext cx="7943850" cy="1774825"/>
          </a:xfrm>
          <a:prstGeom prst="rect">
            <a:avLst/>
          </a:prstGeom>
          <a:noFill/>
          <a:ln w="9525">
            <a:noFill/>
            <a:miter lim="800000"/>
            <a:headEnd/>
            <a:tailEnd/>
          </a:ln>
        </p:spPr>
        <p:txBody>
          <a:bodyPr>
            <a:prstTxWarp prst="textNoShape">
              <a:avLst/>
            </a:prstTxWarp>
          </a:bodyPr>
          <a:lstStyle/>
          <a:p>
            <a:r>
              <a:rPr lang="fr-FR" sz="2400" b="1">
                <a:latin typeface="Calibri" charset="0"/>
              </a:rPr>
              <a:t>Les armoiries des seigneurs d’Estavayer durant la première moitié du XIIIe siècle, non encore fixées. Deux motifs se font concurrence : le brochet et les trois roses.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457200" y="274638"/>
            <a:ext cx="8229600" cy="1498600"/>
          </a:xfrm>
        </p:spPr>
        <p:txBody>
          <a:bodyPr anchor="t"/>
          <a:lstStyle/>
          <a:p>
            <a:pPr algn="l"/>
            <a:r>
              <a:rPr lang="fr-FR" sz="1800" b="1" dirty="0" smtClean="0"/>
              <a:t>Les Estavayer-Chenaux, alliés des seigneurs de Grandson</a:t>
            </a:r>
            <a:br>
              <a:rPr lang="fr-FR" sz="1800" b="1" dirty="0" smtClean="0"/>
            </a:br>
            <a:r>
              <a:rPr lang="fr-FR" sz="1800" b="1" dirty="0" smtClean="0"/>
              <a:t>Pierre d’Estavayer-Chenaux, constructeur du château de Chenaux dès 1284, neveu d’Othon de Grandson</a:t>
            </a:r>
            <a:br>
              <a:rPr lang="fr-FR" sz="1800" b="1" dirty="0" smtClean="0"/>
            </a:br>
            <a:r>
              <a:rPr lang="fr-FR" sz="1800" b="1" dirty="0" smtClean="0"/>
              <a:t>Guillaume d’Estavayer-Chenaux, « fondateur » du couvent des Dominicaines en 1316, archidiacre de Lincoln</a:t>
            </a:r>
          </a:p>
        </p:txBody>
      </p:sp>
      <p:pic>
        <p:nvPicPr>
          <p:cNvPr id="16386" name="Espace réservé du contenu 4" descr="Chenaux_armoiries.jp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57200" y="1973263"/>
            <a:ext cx="4038600" cy="4525962"/>
          </a:xfrm>
        </p:spPr>
      </p:pic>
      <p:pic>
        <p:nvPicPr>
          <p:cNvPr id="16387" name="Espace réservé du contenu 5" descr="Grandson_armoiries.jpg"/>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776290" y="1973263"/>
            <a:ext cx="4367710" cy="448687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RBCI\MAH\Estavayer_inventaire_topo_photos\Estavayer_histoire+thèmes\Rose d'Estavayer\Seigneurs_vaudois_armoiri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1147" y="705984"/>
            <a:ext cx="6945065" cy="599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1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a:xfrm>
            <a:off x="457200" y="274638"/>
            <a:ext cx="8229600" cy="976312"/>
          </a:xfrm>
        </p:spPr>
        <p:txBody>
          <a:bodyPr anchor="t"/>
          <a:lstStyle/>
          <a:p>
            <a:pPr algn="l"/>
            <a:r>
              <a:rPr lang="fr-FR" sz="2800" smtClean="0"/>
              <a:t>Les armoiries des Estavayer-Chenaux : tombées dans l’oubli</a:t>
            </a:r>
          </a:p>
        </p:txBody>
      </p:sp>
      <p:pic>
        <p:nvPicPr>
          <p:cNvPr id="17410" name="Espace réservé du contenu 7" descr="St-Laurent_armes-Chenaux_1390.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57200" y="1600200"/>
            <a:ext cx="3557588" cy="2751138"/>
          </a:xfrm>
        </p:spPr>
      </p:pic>
      <p:pic>
        <p:nvPicPr>
          <p:cNvPr id="17411" name="Espace réservé du contenu 5" descr="dominicaines_chevet_armesEstavayer_1690.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583238" y="966788"/>
            <a:ext cx="3233737" cy="3384550"/>
          </a:xfrm>
        </p:spPr>
      </p:pic>
      <p:sp>
        <p:nvSpPr>
          <p:cNvPr id="17412" name="Titre 1"/>
          <p:cNvSpPr txBox="1">
            <a:spLocks/>
          </p:cNvSpPr>
          <p:nvPr/>
        </p:nvSpPr>
        <p:spPr bwMode="auto">
          <a:xfrm>
            <a:off x="457200" y="4837113"/>
            <a:ext cx="3800475" cy="1493837"/>
          </a:xfrm>
          <a:prstGeom prst="rect">
            <a:avLst/>
          </a:prstGeom>
          <a:noFill/>
          <a:ln w="9525">
            <a:noFill/>
            <a:miter lim="800000"/>
            <a:headEnd/>
            <a:tailEnd/>
          </a:ln>
        </p:spPr>
        <p:txBody>
          <a:bodyPr>
            <a:prstTxWarp prst="textNoShape">
              <a:avLst/>
            </a:prstTxWarp>
          </a:bodyPr>
          <a:lstStyle/>
          <a:p>
            <a:r>
              <a:rPr lang="fr-FR" sz="1600" dirty="0">
                <a:latin typeface="Calibri" charset="0"/>
              </a:rPr>
              <a:t>Eglise Saint-Laurent, clef de voûte de la première travée du chœur, vers </a:t>
            </a:r>
            <a:r>
              <a:rPr lang="fr-FR" sz="1600" dirty="0" smtClean="0">
                <a:latin typeface="Calibri" charset="0"/>
              </a:rPr>
              <a:t>1392, </a:t>
            </a:r>
            <a:r>
              <a:rPr lang="fr-FR" sz="1600" dirty="0">
                <a:latin typeface="Calibri" charset="0"/>
              </a:rPr>
              <a:t>aux armes des </a:t>
            </a:r>
            <a:r>
              <a:rPr lang="fr-FR" sz="1600" dirty="0" smtClean="0">
                <a:latin typeface="Calibri" charset="0"/>
              </a:rPr>
              <a:t>Estavayer-Chenaux, soit celles de Guillaume et Jean d’Estavayer-Chenaux</a:t>
            </a:r>
            <a:endParaRPr lang="fr-FR" sz="1600" dirty="0">
              <a:latin typeface="Calibri" charset="0"/>
            </a:endParaRPr>
          </a:p>
        </p:txBody>
      </p:sp>
      <p:sp>
        <p:nvSpPr>
          <p:cNvPr id="17413" name="Titre 1"/>
          <p:cNvSpPr txBox="1">
            <a:spLocks/>
          </p:cNvSpPr>
          <p:nvPr/>
        </p:nvSpPr>
        <p:spPr bwMode="auto">
          <a:xfrm>
            <a:off x="4495800" y="4837113"/>
            <a:ext cx="4191000" cy="1493837"/>
          </a:xfrm>
          <a:prstGeom prst="rect">
            <a:avLst/>
          </a:prstGeom>
          <a:noFill/>
          <a:ln w="9525">
            <a:noFill/>
            <a:miter lim="800000"/>
            <a:headEnd/>
            <a:tailEnd/>
          </a:ln>
        </p:spPr>
        <p:txBody>
          <a:bodyPr>
            <a:prstTxWarp prst="textNoShape">
              <a:avLst/>
            </a:prstTxWarp>
          </a:bodyPr>
          <a:lstStyle/>
          <a:p>
            <a:r>
              <a:rPr lang="fr-FR" sz="1600" dirty="0" smtClean="0">
                <a:latin typeface="Calibri" charset="0"/>
              </a:rPr>
              <a:t>Chœur </a:t>
            </a:r>
            <a:r>
              <a:rPr lang="fr-FR" sz="1600" dirty="0">
                <a:latin typeface="Calibri" charset="0"/>
              </a:rPr>
              <a:t>de l’église des Dominicaines, plaque commémorative du fondateur Guillaume d’Estavayer, mais les armoiries auraient dû être celles de Chenaux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457200" y="274638"/>
            <a:ext cx="8229600" cy="600573"/>
          </a:xfrm>
        </p:spPr>
        <p:txBody>
          <a:bodyPr anchor="t"/>
          <a:lstStyle/>
          <a:p>
            <a:pPr algn="l"/>
            <a:r>
              <a:rPr lang="fr-FR" sz="2400" dirty="0" smtClean="0"/>
              <a:t>Les Estavayer-</a:t>
            </a:r>
            <a:r>
              <a:rPr lang="fr-FR" sz="2400" dirty="0" err="1" smtClean="0"/>
              <a:t>Cugy</a:t>
            </a:r>
            <a:endParaRPr lang="fr-FR" sz="2400" dirty="0"/>
          </a:p>
        </p:txBody>
      </p:sp>
      <p:sp>
        <p:nvSpPr>
          <p:cNvPr id="3" name="Espace réservé du texte 2"/>
          <p:cNvSpPr>
            <a:spLocks noGrp="1"/>
          </p:cNvSpPr>
          <p:nvPr>
            <p:ph type="body" idx="1"/>
          </p:nvPr>
        </p:nvSpPr>
        <p:spPr>
          <a:xfrm>
            <a:off x="457200" y="1058091"/>
            <a:ext cx="4040188" cy="718458"/>
          </a:xfrm>
        </p:spPr>
        <p:txBody>
          <a:bodyPr>
            <a:normAutofit/>
          </a:bodyPr>
          <a:lstStyle/>
          <a:p>
            <a:pPr>
              <a:lnSpc>
                <a:spcPct val="90000"/>
              </a:lnSpc>
            </a:pPr>
            <a:r>
              <a:rPr lang="fr-FR" sz="1800" b="0" dirty="0" smtClean="0"/>
              <a:t>Sceau de Renaud d’Estavayer, </a:t>
            </a:r>
          </a:p>
          <a:p>
            <a:pPr>
              <a:lnSpc>
                <a:spcPct val="90000"/>
              </a:lnSpc>
            </a:pPr>
            <a:r>
              <a:rPr lang="fr-FR" sz="1800" b="0" dirty="0" smtClean="0"/>
              <a:t>constructeur du château de Savoie, 1296</a:t>
            </a:r>
          </a:p>
        </p:txBody>
      </p:sp>
      <p:pic>
        <p:nvPicPr>
          <p:cNvPr id="19459" name="Espace réservé du contenu 6" descr="Sceau_AST_18-13_renaldEstav_1296.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
        <p:nvSpPr>
          <p:cNvPr id="19460" name="Espace réservé du texte 4"/>
          <p:cNvSpPr>
            <a:spLocks noGrp="1"/>
          </p:cNvSpPr>
          <p:nvPr>
            <p:ph type="body" sz="quarter" idx="3"/>
          </p:nvPr>
        </p:nvSpPr>
        <p:spPr>
          <a:xfrm>
            <a:off x="4645025" y="1058091"/>
            <a:ext cx="4041775" cy="1116784"/>
          </a:xfrm>
        </p:spPr>
        <p:txBody>
          <a:bodyPr anchor="t"/>
          <a:lstStyle/>
          <a:p>
            <a:r>
              <a:rPr lang="fr-FR" sz="1800" b="0" dirty="0"/>
              <a:t>Sceau de Guillaume d’Estavayer, </a:t>
            </a:r>
            <a:r>
              <a:rPr lang="fr-FR" sz="1800" b="0" dirty="0" smtClean="0"/>
              <a:t>fils de Renaud, grand oncle de Girard d’Estavayer-</a:t>
            </a:r>
            <a:r>
              <a:rPr lang="fr-FR" sz="1800" b="0" dirty="0" err="1" smtClean="0"/>
              <a:t>Cugy</a:t>
            </a:r>
            <a:r>
              <a:rPr lang="fr-FR" sz="1800" b="0" dirty="0" smtClean="0"/>
              <a:t>, 1340</a:t>
            </a:r>
            <a:endParaRPr lang="fr-FR" sz="1800" dirty="0"/>
          </a:p>
        </p:txBody>
      </p:sp>
      <p:pic>
        <p:nvPicPr>
          <p:cNvPr id="19462" name="Picture 1030" descr="Seceau_Guillaumed'Estav_1340"/>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743945" y="2174875"/>
            <a:ext cx="3942855" cy="418818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6647326" cy="822642"/>
          </a:xfrm>
        </p:spPr>
        <p:txBody>
          <a:bodyPr anchor="t"/>
          <a:lstStyle/>
          <a:p>
            <a:pPr algn="l"/>
            <a:r>
              <a:rPr lang="fr-CH" sz="1800" b="1" dirty="0" smtClean="0"/>
              <a:t>Estavayer contre Grandson, le duel judiciaire de 1397  entre Othon III de Grandson et Girard d’Estavayer, seigneur de </a:t>
            </a:r>
            <a:r>
              <a:rPr lang="fr-CH" sz="1800" b="1" dirty="0" err="1" smtClean="0"/>
              <a:t>Cugy</a:t>
            </a:r>
            <a:endParaRPr lang="fr-CH" sz="1800" b="1" dirty="0"/>
          </a:p>
        </p:txBody>
      </p:sp>
      <p:pic>
        <p:nvPicPr>
          <p:cNvPr id="7" name="Espace réservé du contenu 6" descr="DuelOthondeG-Girardd'Est.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281827" y="1142998"/>
            <a:ext cx="6477509" cy="5446997"/>
          </a:xfrm>
        </p:spPr>
      </p:pic>
      <p:pic>
        <p:nvPicPr>
          <p:cNvPr id="8" name="Espace réservé du contenu 7" descr="GuillaumedeGrandson_Grandcour_1348.jpg"/>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7104526" y="206760"/>
            <a:ext cx="2039474" cy="2185988"/>
          </a:xfrm>
        </p:spPr>
      </p:pic>
      <p:pic>
        <p:nvPicPr>
          <p:cNvPr id="9" name="Espace réservé du contenu 8" descr="Sceau_Girard_Estav-Cugy_1405.jpg"/>
          <p:cNvPicPr>
            <a:picLocks noGrp="1" noChangeAspect="1"/>
          </p:cNvPicPr>
          <p:nvPr>
            <p:ph sz="quarter" idx="3"/>
          </p:nvPr>
        </p:nvPicPr>
        <p:blipFill>
          <a:blip r:embed="rId4" cstate="email">
            <a:extLst>
              <a:ext uri="{28A0092B-C50C-407E-A947-70E740481C1C}">
                <a14:useLocalDpi xmlns:a14="http://schemas.microsoft.com/office/drawing/2010/main"/>
              </a:ext>
            </a:extLst>
          </a:blip>
          <a:stretch>
            <a:fillRect/>
          </a:stretch>
        </p:blipFill>
        <p:spPr>
          <a:xfrm>
            <a:off x="66981" y="1097280"/>
            <a:ext cx="2429691" cy="2411423"/>
          </a:xfrm>
        </p:spPr>
      </p:pic>
      <p:sp>
        <p:nvSpPr>
          <p:cNvPr id="6" name="Espace réservé du contenu 5"/>
          <p:cNvSpPr>
            <a:spLocks noGrp="1"/>
          </p:cNvSpPr>
          <p:nvPr>
            <p:ph sz="quarter" idx="4"/>
          </p:nvPr>
        </p:nvSpPr>
        <p:spPr>
          <a:xfrm>
            <a:off x="7759336" y="2568102"/>
            <a:ext cx="992777" cy="3558061"/>
          </a:xfrm>
        </p:spPr>
        <p:txBody>
          <a:bodyPr vert="vert270"/>
          <a:lstStyle/>
          <a:p>
            <a:pPr>
              <a:buNone/>
            </a:pPr>
            <a:r>
              <a:rPr lang="fr-CH" sz="1800" b="1" dirty="0" smtClean="0"/>
              <a:t>Sceau de Guillaume de Grandson,</a:t>
            </a:r>
          </a:p>
          <a:p>
            <a:pPr>
              <a:buNone/>
            </a:pPr>
            <a:r>
              <a:rPr lang="fr-CH" sz="1800" b="1" dirty="0" smtClean="0"/>
              <a:t>seigneur de </a:t>
            </a:r>
            <a:r>
              <a:rPr lang="fr-CH" sz="1800" b="1" dirty="0" err="1" smtClean="0"/>
              <a:t>Grandcour</a:t>
            </a:r>
            <a:r>
              <a:rPr lang="fr-CH" sz="1800" b="1" dirty="0" smtClean="0"/>
              <a:t> et </a:t>
            </a:r>
            <a:r>
              <a:rPr lang="fr-CH" sz="1800" b="1" dirty="0" err="1" smtClean="0"/>
              <a:t>Cudrefin</a:t>
            </a:r>
            <a:r>
              <a:rPr lang="fr-CH" sz="1800" b="1" dirty="0" smtClean="0"/>
              <a:t>,</a:t>
            </a:r>
          </a:p>
          <a:p>
            <a:pPr>
              <a:buNone/>
            </a:pPr>
            <a:r>
              <a:rPr lang="fr-CH" sz="1800" b="1" dirty="0" smtClean="0"/>
              <a:t>Père d’</a:t>
            </a:r>
            <a:r>
              <a:rPr lang="fr-CH" sz="1800" b="1" dirty="0" err="1" smtClean="0"/>
              <a:t>Ohton</a:t>
            </a:r>
            <a:r>
              <a:rPr lang="fr-CH" sz="1800" b="1" dirty="0" smtClean="0"/>
              <a:t> III, 1348 </a:t>
            </a:r>
            <a:endParaRPr lang="fr-CH" sz="1800" b="1" dirty="0"/>
          </a:p>
        </p:txBody>
      </p:sp>
      <p:sp>
        <p:nvSpPr>
          <p:cNvPr id="10" name="Rectangle 9"/>
          <p:cNvSpPr/>
          <p:nvPr/>
        </p:nvSpPr>
        <p:spPr>
          <a:xfrm rot="16200000">
            <a:off x="-1040274" y="4565498"/>
            <a:ext cx="3402655" cy="646331"/>
          </a:xfrm>
          <a:prstGeom prst="rect">
            <a:avLst/>
          </a:prstGeom>
        </p:spPr>
        <p:txBody>
          <a:bodyPr wrap="square">
            <a:spAutoFit/>
          </a:bodyPr>
          <a:lstStyle/>
          <a:p>
            <a:pPr>
              <a:buNone/>
            </a:pPr>
            <a:r>
              <a:rPr lang="fr-CH" b="1" dirty="0" smtClean="0"/>
              <a:t>Sceau de Girard d’Estavayer, seigneur de </a:t>
            </a:r>
            <a:r>
              <a:rPr lang="fr-CH" b="1" dirty="0" err="1" smtClean="0"/>
              <a:t>Cugy</a:t>
            </a:r>
            <a:r>
              <a:rPr lang="fr-CH" b="1" dirty="0" smtClean="0"/>
              <a:t>, 1405</a:t>
            </a:r>
            <a:endParaRPr lang="fr-CH"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p:cNvSpPr>
          <p:nvPr>
            <p:ph type="title" sz="quarter"/>
          </p:nvPr>
        </p:nvSpPr>
        <p:spPr>
          <a:xfrm>
            <a:off x="457200" y="274638"/>
            <a:ext cx="1895475" cy="696745"/>
          </a:xfrm>
        </p:spPr>
        <p:txBody>
          <a:bodyPr anchor="t"/>
          <a:lstStyle/>
          <a:p>
            <a:pPr algn="l"/>
            <a:r>
              <a:rPr lang="fr-FR" sz="1600" dirty="0"/>
              <a:t>Sceau de l’év</a:t>
            </a:r>
            <a:r>
              <a:rPr lang="fr-FR" altLang="ja-JP" sz="1600" dirty="0"/>
              <a:t>êque de Lausanne, 1251</a:t>
            </a:r>
            <a:endParaRPr lang="fr-FR" sz="1600" dirty="0"/>
          </a:p>
        </p:txBody>
      </p:sp>
      <p:pic>
        <p:nvPicPr>
          <p:cNvPr id="20487" name="Picture 1031" descr="Sceau_decanat_Avenches_135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2352675" y="859412"/>
            <a:ext cx="2199922" cy="2986388"/>
          </a:xfrm>
        </p:spPr>
      </p:pic>
      <p:pic>
        <p:nvPicPr>
          <p:cNvPr id="20488" name="Picture 1032" descr="sceau_décanatAvenches_1349"/>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4553765" y="859413"/>
            <a:ext cx="1923234" cy="2986387"/>
          </a:xfrm>
        </p:spPr>
      </p:pic>
      <p:pic>
        <p:nvPicPr>
          <p:cNvPr id="20489" name="Picture 1033" descr="Sceau_EvequedeLausanne_Jaquetd'Est_1251"/>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201801" y="859412"/>
            <a:ext cx="1964454" cy="2856479"/>
          </a:xfrm>
        </p:spPr>
      </p:pic>
      <p:pic>
        <p:nvPicPr>
          <p:cNvPr id="20490" name="Picture 1034" descr="sceau_1325_curédeMontbr"/>
          <p:cNvPicPr>
            <a:picLocks noGrp="1" noChangeAspect="1" noChangeArrowheads="1"/>
          </p:cNvPicPr>
          <p:nvPr>
            <p:ph sz="quarter" idx="4"/>
          </p:nvPr>
        </p:nvPicPr>
        <p:blipFill>
          <a:blip r:embed="rId6" cstate="email">
            <a:extLst>
              <a:ext uri="{28A0092B-C50C-407E-A947-70E740481C1C}">
                <a14:useLocalDpi xmlns:a14="http://schemas.microsoft.com/office/drawing/2010/main"/>
              </a:ext>
            </a:extLst>
          </a:blip>
          <a:srcRect/>
          <a:stretch>
            <a:fillRect/>
          </a:stretch>
        </p:blipFill>
        <p:spPr>
          <a:xfrm>
            <a:off x="6762658" y="971383"/>
            <a:ext cx="2271806" cy="2568651"/>
          </a:xfrm>
        </p:spPr>
      </p:pic>
      <p:sp>
        <p:nvSpPr>
          <p:cNvPr id="20491" name="Rectangle 1035"/>
          <p:cNvSpPr>
            <a:spLocks noChangeArrowheads="1"/>
          </p:cNvSpPr>
          <p:nvPr/>
        </p:nvSpPr>
        <p:spPr bwMode="auto">
          <a:xfrm>
            <a:off x="2352675" y="274638"/>
            <a:ext cx="1981200" cy="584775"/>
          </a:xfrm>
          <a:prstGeom prst="rect">
            <a:avLst/>
          </a:prstGeom>
          <a:noFill/>
          <a:ln w="9525">
            <a:noFill/>
            <a:miter lim="800000"/>
            <a:headEnd/>
            <a:tailEnd/>
          </a:ln>
        </p:spPr>
        <p:txBody>
          <a:bodyPr wrap="square">
            <a:prstTxWarp prst="textNoShape">
              <a:avLst/>
            </a:prstTxWarp>
            <a:spAutoFit/>
          </a:bodyPr>
          <a:lstStyle/>
          <a:p>
            <a:r>
              <a:rPr lang="fr-FR" sz="1600" dirty="0">
                <a:latin typeface="Calibri" charset="0"/>
              </a:rPr>
              <a:t>Sceau du doyen d’</a:t>
            </a:r>
            <a:r>
              <a:rPr lang="fr-FR" sz="1600" dirty="0" err="1">
                <a:latin typeface="Calibri" charset="0"/>
              </a:rPr>
              <a:t>Avenches</a:t>
            </a:r>
            <a:r>
              <a:rPr lang="fr-FR" sz="1600" dirty="0">
                <a:latin typeface="Calibri" charset="0"/>
              </a:rPr>
              <a:t>, </a:t>
            </a:r>
            <a:r>
              <a:rPr lang="fr-FR" sz="1600" dirty="0" smtClean="0">
                <a:latin typeface="Calibri" charset="0"/>
              </a:rPr>
              <a:t>1333</a:t>
            </a:r>
            <a:endParaRPr lang="fr-FR" sz="1600" dirty="0">
              <a:latin typeface="Calibri" charset="0"/>
            </a:endParaRPr>
          </a:p>
        </p:txBody>
      </p:sp>
      <p:sp>
        <p:nvSpPr>
          <p:cNvPr id="20492" name="Rectangle 1036"/>
          <p:cNvSpPr>
            <a:spLocks noChangeArrowheads="1"/>
          </p:cNvSpPr>
          <p:nvPr/>
        </p:nvSpPr>
        <p:spPr bwMode="auto">
          <a:xfrm>
            <a:off x="4651375" y="274638"/>
            <a:ext cx="1825625" cy="584775"/>
          </a:xfrm>
          <a:prstGeom prst="rect">
            <a:avLst/>
          </a:prstGeom>
          <a:noFill/>
          <a:ln w="9525">
            <a:noFill/>
            <a:miter lim="800000"/>
            <a:headEnd/>
            <a:tailEnd/>
          </a:ln>
        </p:spPr>
        <p:txBody>
          <a:bodyPr wrap="square">
            <a:prstTxWarp prst="textNoShape">
              <a:avLst/>
            </a:prstTxWarp>
            <a:spAutoFit/>
          </a:bodyPr>
          <a:lstStyle/>
          <a:p>
            <a:r>
              <a:rPr lang="fr-FR" sz="1600" dirty="0">
                <a:latin typeface="Calibri" charset="0"/>
              </a:rPr>
              <a:t>Sceau du doyen d’</a:t>
            </a:r>
            <a:r>
              <a:rPr lang="fr-FR" sz="1600" dirty="0" err="1">
                <a:latin typeface="Calibri" charset="0"/>
              </a:rPr>
              <a:t>Avenches</a:t>
            </a:r>
            <a:r>
              <a:rPr lang="fr-FR" sz="1600" dirty="0">
                <a:latin typeface="Calibri" charset="0"/>
              </a:rPr>
              <a:t>, 1349</a:t>
            </a:r>
          </a:p>
        </p:txBody>
      </p:sp>
      <p:sp>
        <p:nvSpPr>
          <p:cNvPr id="20493" name="Rectangle 1037"/>
          <p:cNvSpPr>
            <a:spLocks noChangeArrowheads="1"/>
          </p:cNvSpPr>
          <p:nvPr/>
        </p:nvSpPr>
        <p:spPr bwMode="auto">
          <a:xfrm>
            <a:off x="7059613" y="274638"/>
            <a:ext cx="1974850" cy="584775"/>
          </a:xfrm>
          <a:prstGeom prst="rect">
            <a:avLst/>
          </a:prstGeom>
          <a:noFill/>
          <a:ln w="9525">
            <a:noFill/>
            <a:miter lim="800000"/>
            <a:headEnd/>
            <a:tailEnd/>
          </a:ln>
        </p:spPr>
        <p:txBody>
          <a:bodyPr wrap="square">
            <a:prstTxWarp prst="textNoShape">
              <a:avLst/>
            </a:prstTxWarp>
            <a:spAutoFit/>
          </a:bodyPr>
          <a:lstStyle/>
          <a:p>
            <a:r>
              <a:rPr lang="fr-FR" sz="1600" dirty="0">
                <a:latin typeface="Calibri" charset="0"/>
              </a:rPr>
              <a:t>Sceau du curé de </a:t>
            </a:r>
            <a:r>
              <a:rPr lang="fr-FR" sz="1600" dirty="0" err="1">
                <a:latin typeface="Calibri" charset="0"/>
              </a:rPr>
              <a:t>Montbrelloz</a:t>
            </a:r>
            <a:r>
              <a:rPr lang="fr-FR" sz="1600" dirty="0">
                <a:latin typeface="Calibri" charset="0"/>
              </a:rPr>
              <a:t>, 1325</a:t>
            </a:r>
          </a:p>
        </p:txBody>
      </p:sp>
      <p:pic>
        <p:nvPicPr>
          <p:cNvPr id="20497" name="Picture 1041" descr="Sceau_curéMombrelloz-Font_132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7607" y="4160704"/>
            <a:ext cx="2409418" cy="2540855"/>
          </a:xfrm>
          <a:prstGeom prst="rect">
            <a:avLst/>
          </a:prstGeom>
          <a:noFill/>
        </p:spPr>
      </p:pic>
      <p:sp>
        <p:nvSpPr>
          <p:cNvPr id="20498" name="Rectangle 1042"/>
          <p:cNvSpPr>
            <a:spLocks noChangeArrowheads="1"/>
          </p:cNvSpPr>
          <p:nvPr/>
        </p:nvSpPr>
        <p:spPr bwMode="auto">
          <a:xfrm>
            <a:off x="2643188" y="5849938"/>
            <a:ext cx="1571625" cy="581025"/>
          </a:xfrm>
          <a:prstGeom prst="rect">
            <a:avLst/>
          </a:prstGeom>
          <a:noFill/>
          <a:ln w="9525">
            <a:noFill/>
            <a:miter lim="800000"/>
            <a:headEnd/>
            <a:tailEnd/>
          </a:ln>
        </p:spPr>
        <p:txBody>
          <a:bodyPr>
            <a:prstTxWarp prst="textNoShape">
              <a:avLst/>
            </a:prstTxWarp>
            <a:spAutoFit/>
          </a:bodyPr>
          <a:lstStyle/>
          <a:p>
            <a:r>
              <a:rPr lang="fr-FR" sz="1600" dirty="0">
                <a:latin typeface="Calibri" charset="0"/>
              </a:rPr>
              <a:t>&lt; Sceau du curé de Font, 1325</a:t>
            </a:r>
          </a:p>
        </p:txBody>
      </p:sp>
      <p:pic>
        <p:nvPicPr>
          <p:cNvPr id="20500" name="Picture 1044" descr="sceau_Philipped'Estavayer_curé-St-Aubin_134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4" y="4005898"/>
            <a:ext cx="2143125" cy="2425065"/>
          </a:xfrm>
          <a:prstGeom prst="rect">
            <a:avLst/>
          </a:prstGeom>
          <a:noFill/>
        </p:spPr>
      </p:pic>
      <p:pic>
        <p:nvPicPr>
          <p:cNvPr id="20501" name="Picture 1045" descr="sceau_official_Lsne_144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05749" y="4160704"/>
            <a:ext cx="1862001" cy="2270259"/>
          </a:xfrm>
          <a:prstGeom prst="rect">
            <a:avLst/>
          </a:prstGeom>
          <a:noFill/>
        </p:spPr>
      </p:pic>
      <p:sp>
        <p:nvSpPr>
          <p:cNvPr id="20502" name="Rectangle 1046"/>
          <p:cNvSpPr>
            <a:spLocks noChangeArrowheads="1"/>
          </p:cNvSpPr>
          <p:nvPr/>
        </p:nvSpPr>
        <p:spPr bwMode="auto">
          <a:xfrm>
            <a:off x="2643187" y="4160704"/>
            <a:ext cx="1909410" cy="830997"/>
          </a:xfrm>
          <a:prstGeom prst="rect">
            <a:avLst/>
          </a:prstGeom>
          <a:noFill/>
          <a:ln w="9525">
            <a:noFill/>
            <a:miter lim="800000"/>
            <a:headEnd/>
            <a:tailEnd/>
          </a:ln>
        </p:spPr>
        <p:txBody>
          <a:bodyPr wrap="square">
            <a:prstTxWarp prst="textNoShape">
              <a:avLst/>
            </a:prstTxWarp>
            <a:spAutoFit/>
          </a:bodyPr>
          <a:lstStyle/>
          <a:p>
            <a:r>
              <a:rPr lang="fr-FR" sz="1600" dirty="0">
                <a:latin typeface="Calibri" charset="0"/>
              </a:rPr>
              <a:t>Sceau de Philippe d’Estavayer</a:t>
            </a:r>
          </a:p>
          <a:p>
            <a:r>
              <a:rPr lang="fr-FR" sz="1600" dirty="0">
                <a:latin typeface="Calibri" charset="0"/>
              </a:rPr>
              <a:t>Curé de St-Aubin </a:t>
            </a:r>
            <a:r>
              <a:rPr lang="fr-FR" sz="1600" dirty="0" smtClean="0">
                <a:latin typeface="Calibri" charset="0"/>
              </a:rPr>
              <a:t>&gt;</a:t>
            </a:r>
            <a:endParaRPr lang="fr-FR" sz="1600" dirty="0">
              <a:latin typeface="Calibri" charset="0"/>
            </a:endParaRPr>
          </a:p>
        </p:txBody>
      </p:sp>
      <p:sp>
        <p:nvSpPr>
          <p:cNvPr id="20503" name="Rectangle 1047"/>
          <p:cNvSpPr>
            <a:spLocks noChangeArrowheads="1"/>
          </p:cNvSpPr>
          <p:nvPr/>
        </p:nvSpPr>
        <p:spPr bwMode="auto">
          <a:xfrm>
            <a:off x="5724525" y="3715892"/>
            <a:ext cx="3209925" cy="338554"/>
          </a:xfrm>
          <a:prstGeom prst="rect">
            <a:avLst/>
          </a:prstGeom>
          <a:noFill/>
          <a:ln w="9525">
            <a:noFill/>
            <a:miter lim="800000"/>
            <a:headEnd/>
            <a:tailEnd/>
          </a:ln>
        </p:spPr>
        <p:txBody>
          <a:bodyPr wrap="square">
            <a:prstTxWarp prst="textNoShape">
              <a:avLst/>
            </a:prstTxWarp>
            <a:spAutoFit/>
          </a:bodyPr>
          <a:lstStyle/>
          <a:p>
            <a:r>
              <a:rPr lang="fr-FR" sz="1600" dirty="0">
                <a:latin typeface="Calibri" charset="0"/>
              </a:rPr>
              <a:t>Sceau de l’official de Lausanne, 1442</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Affichage à l'écran (4:3)</PresentationFormat>
  <Paragraphs>100</Paragraphs>
  <Slides>27</Slides>
  <Notes>11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La Rose d’Estavayer-le-Lac</vt:lpstr>
      <vt:lpstr>Présentation PowerPoint</vt:lpstr>
      <vt:lpstr>1)  Sceau de Renaud II coseigneur d’Estavayer, 1230</vt:lpstr>
      <vt:lpstr>Les Estavayer-Chenaux, alliés des seigneurs de Grandson Pierre d’Estavayer-Chenaux, constructeur du château de Chenaux dès 1284, neveu d’Othon de Grandson Guillaume d’Estavayer-Chenaux, « fondateur » du couvent des Dominicaines en 1316, archidiacre de Lincoln</vt:lpstr>
      <vt:lpstr>Présentation PowerPoint</vt:lpstr>
      <vt:lpstr>Les armoiries des Estavayer-Chenaux : tombées dans l’oubli</vt:lpstr>
      <vt:lpstr>Les Estavayer-Cugy</vt:lpstr>
      <vt:lpstr>Estavayer contre Grandson, le duel judiciaire de 1397  entre Othon III de Grandson et Girard d’Estavayer, seigneur de Cugy</vt:lpstr>
      <vt:lpstr>Sceau de l’évêque de Lausanne, 1251</vt:lpstr>
      <vt:lpstr>Le sceau du curé d’Estavayer, Henri de la Molière, 1347. On reconnaît dans l’écu la molette qui caractérise les armes des sires de la Molière. Le personnage est saint Laurent, dont on reconnaît l’instrument de son supplice, le gril. </vt:lpstr>
      <vt:lpstr>Estavayer, la branche aînée, leur chapelle à Saint-Laurent</vt:lpstr>
      <vt:lpstr>Jacques, Chanoine, frère de Philippe et François d’Estavayer, fils de Philippe    Philippe et Jean d’Estavayer </vt:lpstr>
      <vt:lpstr>Les premières Roses de la ville, 1502, 1505</vt:lpstr>
      <vt:lpstr>Siège de célébrants, 1523-25, commande de la ville soutenue par l’évêque de Lausanne Sébastien de Montfalcon et par Claude d’Estavayer, évêque de Belley</vt:lpstr>
      <vt:lpstr>Présentation PowerPoint</vt:lpstr>
      <vt:lpstr>Présentation PowerPoint</vt:lpstr>
      <vt:lpstr>Présentation PowerPoint</vt:lpstr>
      <vt:lpstr>armes François III d’Estavayer, coseigneur d’Estavayer , et de Charlotte du Fresnois alias Martin, 1597</vt:lpstr>
      <vt:lpstr>Une forme plus élaborée : le parti de gueules et d’argent à trois fasces ondées et à la rose brochant le tout, attesté à la fin du XVIe siècle, peut-être déjà en 1508</vt:lpstr>
      <vt:lpstr>Sur les grilles de Pierre Rochat, 1505-06, un ajout plus tardif</vt:lpstr>
      <vt:lpstr>Présentation PowerPoint</vt:lpstr>
      <vt:lpstr>Les fasces ondées d’argent évoquent la forte présence de l’eau: les armoiries d’Yverdon et de Morges les adoptent également</vt:lpstr>
      <vt:lpstr>Présentation PowerPoint</vt:lpstr>
      <vt:lpstr>Les édifices communaux : - la poste, 1900-1901          - L’école des filles, 1899-1900</vt:lpstr>
      <vt:lpstr>Quelques objets participant à la vie collective marqués de la Rose de la ville</vt:lpstr>
      <vt:lpstr>Les marques de l’exercice du pouvoir communal</vt:lpstr>
      <vt:lpstr>Le manteau de l’huissier et le tambour du crieur Les livrées aux couleurs rouge et blanche de la ville sont attestées dès 1434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 De Raemy</dc:creator>
  <cp:lastModifiedBy>Mes Dossiers</cp:lastModifiedBy>
  <cp:revision>238</cp:revision>
  <dcterms:created xsi:type="dcterms:W3CDTF">2013-06-17T12:59:22Z</dcterms:created>
  <dcterms:modified xsi:type="dcterms:W3CDTF">2018-09-05T08:22:36Z</dcterms:modified>
</cp:coreProperties>
</file>